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1" r:id="rId17"/>
    <p:sldId id="272" r:id="rId18"/>
  </p:sldIdLst>
  <p:sldSz cx="12433300" cy="698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F0"/>
          </a:solidFill>
        </a:fill>
      </a:tcStyle>
    </a:wholeTbl>
    <a:band2H>
      <a:tcTxStyle/>
      <a:tcStyle>
        <a:tcBdr/>
        <a:fill>
          <a:solidFill>
            <a:srgbClr val="E6EB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DED"/>
          </a:solidFill>
        </a:fill>
      </a:tcStyle>
    </a:wholeTbl>
    <a:band2H>
      <a:tcTxStyle/>
      <a:tcStyle>
        <a:tcBdr/>
        <a:fill>
          <a:solidFill>
            <a:srgbClr val="EAE7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CA"/>
          </a:solidFill>
        </a:fill>
      </a:tcStyle>
    </a:wholeTbl>
    <a:band2H>
      <a:tcTxStyle/>
      <a:tcStyle>
        <a:tcBdr/>
        <a:fill>
          <a:solidFill>
            <a:srgbClr val="FF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chemeClr val="accent5"/>
        </a:fontRef>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5"/>
        </a:fontRef>
        <a:schemeClr val="accent5"/>
      </a:tcTxStyle>
      <a:tcStyle>
        <a:tcBdr>
          <a:left>
            <a:ln w="12700" cap="flat">
              <a:noFill/>
              <a:miter lim="400000"/>
            </a:ln>
          </a:left>
          <a:right>
            <a:ln w="12700" cap="flat">
              <a:noFill/>
              <a:miter lim="400000"/>
            </a:ln>
          </a:right>
          <a:top>
            <a:ln w="508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2708684C-4D16-4618-839F-0558EEFCDFE6}" styleName="">
    <a:tblBg/>
    <a:wholeTbl>
      <a:tcTxStyle b="off"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80" autoAdjust="0"/>
  </p:normalViewPr>
  <p:slideViewPr>
    <p:cSldViewPr snapToGrid="0">
      <p:cViewPr varScale="1">
        <p:scale>
          <a:sx n="82" d="100"/>
          <a:sy n="82" d="100"/>
        </p:scale>
        <p:origin x="16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77825" y="685800"/>
            <a:ext cx="610235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In this session, I'll discuss the benefits of using PowerShell to perform SQL Server Migrations. I'll also examine how PowerShell can be used to codify and implement SQL Server best practices.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a:defRPr sz="2400">
                <a:latin typeface="Segoe UI"/>
                <a:ea typeface="Segoe UI"/>
                <a:cs typeface="Segoe UI"/>
                <a:sym typeface="Segoe UI"/>
              </a:defRPr>
            </a:pPr>
            <a:r>
              <a:t>This one is not sped up, so that you can be tortured along with me.</a:t>
            </a:r>
          </a:p>
          <a:p>
            <a:endParaRPr/>
          </a:p>
          <a:p>
            <a:r>
              <a:t>It’ll often bomb out. Doesn’t copy roles or server permission sets.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a:defRPr sz="2400"/>
            </a:pPr>
            <a:r>
              <a:t>There’s so much more, but here’s a start.</a:t>
            </a:r>
          </a:p>
          <a:p>
            <a:pPr>
              <a:defRPr sz="2400"/>
            </a:pPr>
            <a:endParaRPr/>
          </a:p>
          <a:p>
            <a:pPr>
              <a:defRPr sz="2400"/>
            </a:pPr>
            <a:r>
              <a:t>First, for the job sever otherwise known as </a:t>
            </a:r>
            <a:r>
              <a:rPr b="1"/>
              <a:t>SQL Server Agent</a:t>
            </a:r>
            <a:r>
              <a:t>, you can perform a migration in a variety of ways, up to and including restoring the msdb database, although that does introduce a few complexities, so I tend to migrate using scripts.</a:t>
            </a:r>
          </a:p>
          <a:p>
            <a:pPr>
              <a:defRPr sz="2400"/>
            </a:pPr>
            <a:r>
              <a:t> </a:t>
            </a:r>
          </a:p>
          <a:p>
            <a:pPr>
              <a:defRPr sz="2400"/>
            </a:pPr>
            <a:r>
              <a:t>With </a:t>
            </a:r>
            <a:r>
              <a:rPr b="1"/>
              <a:t>AlwaysOn</a:t>
            </a:r>
            <a:r>
              <a:t>, this is also highly scriptable using SSMS and SMO.</a:t>
            </a:r>
          </a:p>
          <a:p>
            <a:pPr>
              <a:defRPr sz="2400"/>
            </a:pPr>
            <a:r>
              <a:t> </a:t>
            </a:r>
          </a:p>
          <a:p>
            <a:pPr>
              <a:defRPr sz="2400" b="1"/>
            </a:pPr>
            <a:r>
              <a:t>sp_configure</a:t>
            </a:r>
            <a:r>
              <a:rPr b="0"/>
              <a:t>. now I've seen a few ways to do this, but mostly you use some T-SQL or SMO, to craft some T-SQL  to execute on another SQL Server.</a:t>
            </a:r>
          </a:p>
          <a:p>
            <a:pPr>
              <a:defRPr sz="2400"/>
            </a:pPr>
            <a:r>
              <a:t> </a:t>
            </a:r>
          </a:p>
          <a:p>
            <a:pPr>
              <a:defRPr sz="2400" b="1"/>
            </a:pPr>
            <a:r>
              <a:t>Central Management Server</a:t>
            </a:r>
            <a:r>
              <a:rPr b="0"/>
              <a:t>, does have built in import/export functionality, but you may encounter a terminating error on import  when the destination CMS server name is contained within the XML import file.</a:t>
            </a:r>
          </a:p>
          <a:p>
            <a:pPr>
              <a:defRPr sz="2400"/>
            </a:pPr>
            <a:r>
              <a:t> </a:t>
            </a:r>
          </a:p>
          <a:p>
            <a:pPr>
              <a:defRPr sz="2400" b="1"/>
            </a:pPr>
            <a:r>
              <a:t>Linked Servers</a:t>
            </a:r>
            <a:r>
              <a:rPr b="0"/>
              <a:t>, are challenging to migrate because of the way that the passwords are stored, that is, not within the database engine, but rather, encrypted deep within the registry. Same goes for Credentials.</a:t>
            </a:r>
          </a:p>
          <a:p>
            <a:pPr>
              <a:defRPr sz="2400"/>
            </a:pPr>
            <a:r>
              <a:t> </a:t>
            </a:r>
          </a:p>
          <a:p>
            <a:pPr>
              <a:defRPr sz="2400"/>
            </a:pPr>
            <a:r>
              <a:t>Now when it comes </a:t>
            </a:r>
            <a:r>
              <a:rPr b="1"/>
              <a:t>to Finding your SQL Server key</a:t>
            </a:r>
            <a:r>
              <a:t>, this isn't too hard, there are scripts available online that will do it for you, but it does require digging through the registry if you're doing it manually. SQL keys ae useful for upgrading/downgrading editions.</a:t>
            </a:r>
          </a:p>
          <a:p>
            <a:pPr>
              <a:defRPr sz="2400"/>
            </a:pPr>
            <a:r>
              <a:t> </a:t>
            </a:r>
          </a:p>
          <a:p>
            <a:pPr>
              <a:defRPr sz="2400"/>
            </a:pPr>
            <a:r>
              <a:t>And finally, </a:t>
            </a:r>
            <a:r>
              <a:rPr b="1"/>
              <a:t>database mail </a:t>
            </a:r>
            <a:r>
              <a:t>can be migrated using SMO, or T-SQL, but keep in mind that it may contain credentials, which brings us back to the challenge of decrypting these passwords in order to migrate the associated credential.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lvl1pPr defTabSz="932742">
              <a:lnSpc>
                <a:spcPct val="90000"/>
              </a:lnSpc>
              <a:spcBef>
                <a:spcPts val="300"/>
              </a:spcBef>
              <a:defRPr sz="2400"/>
            </a:lvl1pPr>
          </a:lstStyle>
          <a:p>
            <a:r>
              <a:t>There are very few situations where this doesn’t error out. I usually have to edit the XML to remove the duplicate server.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pPr defTabSz="932742">
              <a:lnSpc>
                <a:spcPct val="90000"/>
              </a:lnSpc>
              <a:spcBef>
                <a:spcPts val="300"/>
              </a:spcBef>
              <a:defRPr sz="2400" b="1">
                <a:latin typeface="Segoe UI"/>
                <a:ea typeface="Segoe UI"/>
                <a:cs typeface="Segoe UI"/>
                <a:sym typeface="Segoe UI"/>
              </a:defRPr>
            </a:pPr>
            <a:r>
              <a:t>Used to dread but now it’s fun</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When I was preparing for my own migration at work, I thought there has to be a better way to do all of this. Initially, I was automating sp_help_revlogin and then I thought I should go to pure PowerShell, and that’s really where this all got started.</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In the end, I compiled a number of scripts into a PowerShell module that I call dbatools that has a number of commands DBA’s are going to love. </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When building these commands, I always try to support SQL Server 2000-2016, clusters, named instances, and all editions from Express to Enterprise. Most do require sysadmin access and will error out. If you have any questions, I do try my best to properly document each command. </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Copy-SqlLogin</a:t>
            </a:r>
          </a:p>
          <a:p>
            <a:pPr defTabSz="932742">
              <a:lnSpc>
                <a:spcPct val="90000"/>
              </a:lnSpc>
              <a:spcBef>
                <a:spcPts val="300"/>
              </a:spcBef>
              <a:defRPr sz="2400">
                <a:latin typeface="Segoe UI"/>
                <a:ea typeface="Segoe UI"/>
                <a:cs typeface="Segoe UI"/>
                <a:sym typeface="Segoe UI"/>
              </a:defRPr>
            </a:pPr>
            <a:r>
              <a:t>This command supports all editions of SQL Server 2000-2016, and it migrates both SQL Logins and Windows logins.</a:t>
            </a:r>
            <a:endParaRPr sz="1800"/>
          </a:p>
          <a:p>
            <a:pPr defTabSz="932742">
              <a:lnSpc>
                <a:spcPct val="90000"/>
              </a:lnSpc>
              <a:spcBef>
                <a:spcPts val="300"/>
              </a:spcBef>
              <a:defRPr sz="2400">
                <a:latin typeface="Segoe UI"/>
                <a:ea typeface="Segoe UI"/>
                <a:cs typeface="Segoe UI"/>
                <a:sym typeface="Segoe UI"/>
              </a:defRPr>
            </a:pPr>
            <a:r>
              <a:t>It can add, overwrite when force is specified, or sync. The sync switch syncs permissions, but does not add accounts. </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If you do use force, force will drop and recreate the specified logins, except for the one executing the script, and the SQL Service account login.</a:t>
            </a:r>
            <a:endParaRPr sz="1800"/>
          </a:p>
          <a:p>
            <a:pPr defTabSz="932742">
              <a:lnSpc>
                <a:spcPct val="90000"/>
              </a:lnSpc>
              <a:spcBef>
                <a:spcPts val="300"/>
              </a:spcBef>
              <a:defRPr sz="2400">
                <a:latin typeface="Segoe UI"/>
                <a:ea typeface="Segoe UI"/>
                <a:cs typeface="Segoe UI"/>
                <a:sym typeface="Segoe UI"/>
              </a:defRPr>
            </a:pPr>
            <a:r>
              <a:t> </a:t>
            </a:r>
            <a:endParaRPr sz="1800"/>
          </a:p>
          <a:p>
            <a:pPr defTabSz="932742">
              <a:lnSpc>
                <a:spcPct val="90000"/>
              </a:lnSpc>
              <a:spcBef>
                <a:spcPts val="300"/>
              </a:spcBef>
              <a:defRPr sz="2400">
                <a:latin typeface="Segoe UI"/>
                <a:ea typeface="Segoe UI"/>
                <a:cs typeface="Segoe UI"/>
                <a:sym typeface="Segoe UI"/>
              </a:defRPr>
            </a:pPr>
            <a:r>
              <a:t>By default, all logins are migrated. The include switch will only migrate the specified logins. It's also automatically populated by the logins on the source server for tab completion. Exclude logins will migrate ALL logins except for those specified. </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Copy-SqlDatabase</a:t>
            </a:r>
          </a:p>
          <a:p>
            <a:pPr defTabSz="932742">
              <a:lnSpc>
                <a:spcPct val="90000"/>
              </a:lnSpc>
              <a:spcBef>
                <a:spcPts val="300"/>
              </a:spcBef>
              <a:defRPr sz="2400">
                <a:latin typeface="Segoe UI"/>
                <a:ea typeface="Segoe UI"/>
                <a:cs typeface="Segoe UI"/>
                <a:sym typeface="Segoe UI"/>
              </a:defRPr>
            </a:pPr>
            <a:r>
              <a:t>Migrates in two ways: backup/restore and detach/attach</a:t>
            </a:r>
            <a:endParaRPr sz="1800"/>
          </a:p>
          <a:p>
            <a:pPr defTabSz="932742">
              <a:lnSpc>
                <a:spcPct val="90000"/>
              </a:lnSpc>
              <a:spcBef>
                <a:spcPts val="300"/>
              </a:spcBef>
              <a:defRPr sz="2400">
                <a:latin typeface="Segoe UI"/>
                <a:ea typeface="Segoe UI"/>
                <a:cs typeface="Segoe UI"/>
                <a:sym typeface="Segoe UI"/>
              </a:defRPr>
            </a:pPr>
            <a:r>
              <a:t>It does not migrate system databases. Migrates including all file groups, filestreams and full-text indexes.</a:t>
            </a:r>
            <a:endParaRPr sz="1800"/>
          </a:p>
          <a:p>
            <a:pPr defTabSz="932742">
              <a:lnSpc>
                <a:spcPct val="90000"/>
              </a:lnSpc>
              <a:spcBef>
                <a:spcPts val="300"/>
              </a:spcBef>
              <a:defRPr sz="2400">
                <a:latin typeface="Segoe UI"/>
                <a:ea typeface="Segoe UI"/>
                <a:cs typeface="Segoe UI"/>
                <a:sym typeface="Segoe UI"/>
              </a:defRPr>
            </a:pPr>
            <a:r>
              <a:t>Supports NoRecovery!</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Copy-SqlJobServer and Copy-SqlDatabaseMail are very basic, they just copy everything.</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Copy-SqlLinkedServer and Copy-SqlCredential are also similar. You can specify which linked servers and credentials you want. Requires remote registry on.</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Copy-SqlCentralManagementServer, copies all groups &amp; subgroups.</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Export-SqlSpConfigure to path. Import-SqlSpConfigure from file or from server.</a:t>
            </a:r>
            <a:endParaRPr sz="1800"/>
          </a:p>
          <a:p>
            <a:pPr defTabSz="932742">
              <a:lnSpc>
                <a:spcPct val="90000"/>
              </a:lnSpc>
              <a:spcBef>
                <a:spcPts val="300"/>
              </a:spcBef>
              <a:defRPr sz="2400">
                <a:latin typeface="Segoe UI"/>
                <a:ea typeface="Segoe UI"/>
                <a:cs typeface="Segoe UI"/>
                <a:sym typeface="Segoe UI"/>
              </a:defRPr>
            </a:pPr>
            <a:endParaRPr sz="1800"/>
          </a:p>
          <a:p>
            <a:pPr defTabSz="932742">
              <a:lnSpc>
                <a:spcPct val="90000"/>
              </a:lnSpc>
              <a:spcBef>
                <a:spcPts val="300"/>
              </a:spcBef>
              <a:defRPr sz="2400">
                <a:latin typeface="Segoe UI"/>
                <a:ea typeface="Segoe UI"/>
                <a:cs typeface="Segoe UI"/>
                <a:sym typeface="Segoe UI"/>
              </a:defRPr>
            </a:pPr>
            <a:r>
              <a:t>Start-SqlMigration combines all of this!!! And transcribes!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425301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pPr>
              <a:defRPr sz="4000" b="1"/>
            </a:pPr>
            <a:r>
              <a:rPr dirty="0"/>
              <a:t>Copy-</a:t>
            </a:r>
            <a:r>
              <a:rPr dirty="0" err="1"/>
              <a:t>SqlDatabase</a:t>
            </a:r>
            <a:endParaRPr dirty="0"/>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SQL Server 2000-2014, clusters, named instances, all editions </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DB – Backup/Restore &amp; Detach/Attach</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User objects in system databases (such as </a:t>
            </a:r>
            <a:r>
              <a:rPr dirty="0" err="1"/>
              <a:t>Hallengren’s</a:t>
            </a:r>
            <a:r>
              <a:rPr dirty="0"/>
              <a:t> scripts)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Complex file structures, FILESTREAM, file groups, full-text indexes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Move one, many or all databases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Command-line auto completion of databases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Automatically determines default data and log directories</a:t>
            </a:r>
          </a:p>
          <a:p>
            <a:pPr marL="90236" indent="-90236">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400">
                <a:solidFill>
                  <a:srgbClr val="FFFFFF"/>
                </a:solidFill>
                <a:latin typeface="Segoe UI"/>
                <a:ea typeface="Segoe UI"/>
                <a:cs typeface="Segoe UI"/>
                <a:sym typeface="Segoe UI"/>
              </a:defRPr>
            </a:pPr>
            <a:r>
              <a:rPr dirty="0"/>
              <a:t>Supports reusing exact folder structures</a:t>
            </a:r>
          </a:p>
          <a:p>
            <a:endParaRPr dirty="0"/>
          </a:p>
          <a:p>
            <a:pPr>
              <a:defRPr b="1"/>
            </a:pPr>
            <a:r>
              <a:rPr dirty="0"/>
              <a:t>Copy-</a:t>
            </a:r>
            <a:r>
              <a:rPr dirty="0" err="1"/>
              <a:t>SqlLogin</a:t>
            </a:r>
            <a:endParaRPr dirty="0"/>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SQL Server 2000-2014, clusters, named instances, all editions </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Windows &amp; SQL Authentication</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SIDs, passwords, permission sets, roles, default </a:t>
            </a:r>
            <a:r>
              <a:rPr dirty="0" err="1"/>
              <a:t>db</a:t>
            </a:r>
            <a:endParaRPr dirty="0"/>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err="1"/>
              <a:t>SyncOnly</a:t>
            </a:r>
            <a:r>
              <a:rPr dirty="0"/>
              <a:t> option syncs permissions</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Include or exclude any specific login (auto-completed)</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Does not currently support certificate mapped or asymmetric keys</a:t>
            </a:r>
          </a:p>
          <a:p>
            <a:pPr marL="171450" indent="-171450" defTabSz="914400">
              <a:buClr>
                <a:srgbClr val="FFFFFF"/>
              </a:buClr>
              <a:buSzPct val="100000"/>
              <a:buFont typeface="Arial"/>
              <a:buChar char="•"/>
              <a:defRPr sz="2400">
                <a:solidFill>
                  <a:srgbClr val="FFFFFF"/>
                </a:solidFill>
                <a:latin typeface="Segoe UI"/>
                <a:ea typeface="Segoe UI"/>
                <a:cs typeface="Segoe UI"/>
                <a:sym typeface="Segoe UI"/>
              </a:defRPr>
            </a:pPr>
            <a:r>
              <a:rPr dirty="0"/>
              <a:t>Does not migrate credentials. Use Copy-</a:t>
            </a:r>
            <a:r>
              <a:rPr dirty="0" err="1"/>
              <a:t>SQLCredential</a:t>
            </a:r>
            <a:endParaRPr dirty="0"/>
          </a:p>
          <a:p>
            <a:endParaRPr dirty="0"/>
          </a:p>
          <a:p>
            <a:pPr>
              <a:defRPr b="1"/>
            </a:pPr>
            <a:r>
              <a:rPr dirty="0"/>
              <a:t>Start-</a:t>
            </a:r>
            <a:r>
              <a:rPr dirty="0" err="1"/>
              <a:t>SqlMigration</a:t>
            </a:r>
            <a:endParaRPr dirty="0"/>
          </a:p>
          <a:p>
            <a:pPr defTabSz="914400">
              <a:lnSpc>
                <a:spcPct val="100000"/>
              </a:lnSpc>
              <a:spcBef>
                <a:spcPts val="800"/>
              </a:spcBef>
              <a:defRPr sz="2400">
                <a:solidFill>
                  <a:srgbClr val="FFFFFF"/>
                </a:solidFill>
              </a:defRPr>
            </a:pPr>
            <a:r>
              <a:rPr dirty="0"/>
              <a:t>Shortcut command to migrate entire instance, including databases, logins, credentials, linked servers, </a:t>
            </a:r>
            <a:r>
              <a:rPr dirty="0" err="1"/>
              <a:t>db</a:t>
            </a:r>
            <a:r>
              <a:rPr dirty="0"/>
              <a:t> mail, etc.</a:t>
            </a:r>
          </a:p>
          <a:p>
            <a:pPr defTabSz="914400">
              <a:lnSpc>
                <a:spcPct val="100000"/>
              </a:lnSpc>
              <a:spcBef>
                <a:spcPts val="700"/>
              </a:spcBef>
              <a:defRPr sz="2400">
                <a:solidFill>
                  <a:srgbClr val="FFFFFF"/>
                </a:solidFill>
              </a:defRPr>
            </a:pPr>
            <a:endParaRPr dirty="0"/>
          </a:p>
          <a:p>
            <a:pPr defTabSz="914400">
              <a:lnSpc>
                <a:spcPct val="100000"/>
              </a:lnSpc>
              <a:spcBef>
                <a:spcPts val="800"/>
              </a:spcBef>
              <a:defRPr sz="2400" b="1">
                <a:solidFill>
                  <a:srgbClr val="FFFFFF"/>
                </a:solidFill>
              </a:defRPr>
            </a:pPr>
            <a:r>
              <a:rPr dirty="0"/>
              <a:t>Copy-</a:t>
            </a:r>
            <a:r>
              <a:rPr dirty="0" err="1"/>
              <a:t>SqlCredential</a:t>
            </a:r>
            <a:endParaRPr dirty="0"/>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Migrates passwords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Requires remote registry access</a:t>
            </a:r>
          </a:p>
          <a:p>
            <a:pPr defTabSz="914400">
              <a:lnSpc>
                <a:spcPct val="100000"/>
              </a:lnSpc>
              <a:spcBef>
                <a:spcPts val="700"/>
              </a:spcBef>
              <a:defRPr sz="2400">
                <a:solidFill>
                  <a:srgbClr val="FFFFFF"/>
                </a:solidFill>
              </a:defRPr>
            </a:pPr>
            <a:endParaRPr dirty="0"/>
          </a:p>
          <a:p>
            <a:pPr defTabSz="914400">
              <a:lnSpc>
                <a:spcPct val="100000"/>
              </a:lnSpc>
              <a:spcBef>
                <a:spcPts val="800"/>
              </a:spcBef>
              <a:defRPr sz="2400" b="1">
                <a:solidFill>
                  <a:srgbClr val="FFFFFF"/>
                </a:solidFill>
              </a:defRPr>
            </a:pPr>
            <a:r>
              <a:rPr dirty="0"/>
              <a:t>Copy-</a:t>
            </a:r>
            <a:r>
              <a:rPr dirty="0" err="1"/>
              <a:t>SqlLinkedServer</a:t>
            </a:r>
            <a:endParaRPr dirty="0"/>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Migrates passwords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Migrates only if provider exists on destination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Does not migrate ODBC connections (yet) or drivers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Does not copy over local files, such as SQLite databases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Requires remote registry access</a:t>
            </a:r>
          </a:p>
          <a:p>
            <a:pPr defTabSz="914400">
              <a:lnSpc>
                <a:spcPct val="100000"/>
              </a:lnSpc>
              <a:spcBef>
                <a:spcPts val="700"/>
              </a:spcBef>
              <a:defRPr sz="2400">
                <a:solidFill>
                  <a:srgbClr val="FFFFFF"/>
                </a:solidFill>
              </a:defRPr>
            </a:pPr>
            <a:endParaRPr dirty="0"/>
          </a:p>
          <a:p>
            <a:pPr defTabSz="914400">
              <a:lnSpc>
                <a:spcPct val="100000"/>
              </a:lnSpc>
              <a:spcBef>
                <a:spcPts val="800"/>
              </a:spcBef>
              <a:defRPr sz="2400" b="1">
                <a:solidFill>
                  <a:srgbClr val="FFFFFF"/>
                </a:solidFill>
              </a:defRPr>
            </a:pPr>
            <a:r>
              <a:rPr dirty="0"/>
              <a:t>Copy-</a:t>
            </a:r>
            <a:r>
              <a:rPr dirty="0" err="1"/>
              <a:t>SqlCentralManagementServer</a:t>
            </a:r>
            <a:endParaRPr dirty="0"/>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Copies Registered Servers from CMS to CMS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Migrate one, multiple or all server groups</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endParaRPr dirty="0"/>
          </a:p>
          <a:p>
            <a:pPr defTabSz="914400">
              <a:defRPr b="1">
                <a:solidFill>
                  <a:srgbClr val="FFFFFF"/>
                </a:solidFill>
              </a:defRPr>
            </a:pPr>
            <a:r>
              <a:rPr dirty="0"/>
              <a:t>Get-</a:t>
            </a:r>
            <a:r>
              <a:rPr dirty="0" err="1"/>
              <a:t>SqlServerKey</a:t>
            </a:r>
            <a:endParaRPr dirty="0"/>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SQL Server 2005-2014, clusters, named instances, all editions </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Server list: command line, file, or Central Management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Finds keys for all instances on a server</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Requires remote registry access for remote servers</a:t>
            </a:r>
          </a:p>
          <a:p>
            <a:pPr defTabSz="914400">
              <a:defRPr sz="2400">
                <a:solidFill>
                  <a:srgbClr val="FFFFFF"/>
                </a:solidFill>
                <a:latin typeface="Segoe UI"/>
                <a:ea typeface="Segoe UI"/>
                <a:cs typeface="Segoe UI"/>
                <a:sym typeface="Segoe UI"/>
              </a:defRPr>
            </a:pPr>
            <a:endParaRPr dirty="0"/>
          </a:p>
          <a:p>
            <a:pPr defTabSz="914400">
              <a:defRPr sz="2400" b="1">
                <a:solidFill>
                  <a:srgbClr val="FFFFFF"/>
                </a:solidFill>
                <a:latin typeface="Segoe UI"/>
                <a:ea typeface="Segoe UI"/>
                <a:cs typeface="Segoe UI"/>
                <a:sym typeface="Segoe UI"/>
              </a:defRPr>
            </a:pPr>
            <a:r>
              <a:rPr dirty="0"/>
              <a:t>Watch-</a:t>
            </a:r>
            <a:r>
              <a:rPr dirty="0" err="1"/>
              <a:t>SqlDbLogin</a:t>
            </a:r>
            <a:endParaRPr dirty="0"/>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Helps find </a:t>
            </a:r>
            <a:r>
              <a:rPr dirty="0" err="1"/>
              <a:t>connstrings</a:t>
            </a:r>
            <a:r>
              <a:rPr dirty="0"/>
              <a:t> that need to be updated</a:t>
            </a:r>
          </a:p>
          <a:p>
            <a:pPr marL="95250" indent="-95250" defTabSz="914400">
              <a:buClr>
                <a:srgbClr val="FFFFFF"/>
              </a:buClr>
              <a:buSzPct val="100000"/>
              <a:buFont typeface="Arial"/>
              <a:buChar char="•"/>
              <a:defRPr sz="2400">
                <a:solidFill>
                  <a:srgbClr val="FFFFFF"/>
                </a:solidFill>
                <a:latin typeface="Segoe UI"/>
                <a:ea typeface="Segoe UI"/>
                <a:cs typeface="Segoe UI"/>
                <a:sym typeface="Segoe UI"/>
              </a:defRPr>
            </a:pPr>
            <a:r>
              <a:rPr dirty="0"/>
              <a:t>Does not require SQL Server Auditing, but can be less accurate</a:t>
            </a:r>
          </a:p>
          <a:p>
            <a:pPr defTabSz="914400">
              <a:defRPr sz="2400">
                <a:solidFill>
                  <a:srgbClr val="FFFFFF"/>
                </a:solidFill>
                <a:latin typeface="Segoe UI"/>
                <a:ea typeface="Segoe UI"/>
                <a:cs typeface="Segoe UI"/>
                <a:sym typeface="Segoe UI"/>
              </a:defRPr>
            </a:pPr>
            <a:endParaRPr dirty="0"/>
          </a:p>
          <a:p>
            <a:pPr defTabSz="932742">
              <a:lnSpc>
                <a:spcPct val="90000"/>
              </a:lnSpc>
              <a:spcBef>
                <a:spcPts val="300"/>
              </a:spcBef>
              <a:defRPr sz="2400">
                <a:latin typeface="Segoe UI Light"/>
                <a:ea typeface="Segoe UI Light"/>
                <a:cs typeface="Segoe UI Light"/>
                <a:sym typeface="Segoe UI Light"/>
              </a:defRPr>
            </a:pPr>
            <a:r>
              <a:rPr dirty="0"/>
              <a:t>How to move databases between computers that are running SQL Server: http://support.microsoft.com/kb/314546</a:t>
            </a:r>
            <a:endParaRPr sz="1800" dirty="0"/>
          </a:p>
          <a:p>
            <a:pPr defTabSz="932742">
              <a:lnSpc>
                <a:spcPct val="90000"/>
              </a:lnSpc>
              <a:spcBef>
                <a:spcPts val="300"/>
              </a:spcBef>
              <a:defRPr sz="2400">
                <a:latin typeface="Segoe UI Light"/>
                <a:ea typeface="Segoe UI Light"/>
                <a:cs typeface="Segoe UI Light"/>
                <a:sym typeface="Segoe UI Light"/>
              </a:defRPr>
            </a:pPr>
            <a:r>
              <a:rPr dirty="0"/>
              <a:t>Minimizing DB Migration Downtime Using Log Shipping: http://blogs.msdn.com/b/sqlgardner/archive/2011/09/16/minimizing-db-migration-downtime-using-log-shipping.aspx</a:t>
            </a:r>
            <a:endParaRPr sz="1800" dirty="0"/>
          </a:p>
          <a:p>
            <a:pPr defTabSz="932742">
              <a:lnSpc>
                <a:spcPct val="90000"/>
              </a:lnSpc>
              <a:spcBef>
                <a:spcPts val="300"/>
              </a:spcBef>
              <a:defRPr sz="2400">
                <a:latin typeface="Segoe UI Light"/>
                <a:ea typeface="Segoe UI Light"/>
                <a:cs typeface="Segoe UI Light"/>
                <a:sym typeface="Segoe UI Light"/>
              </a:defRPr>
            </a:pPr>
            <a:r>
              <a:rPr dirty="0"/>
              <a:t>Migrating a VLDB in SQL Server with Log Shipping: http://www.mssqltips.com/sqlservertip/2073/migrating-a-vldb-in-sql-server-with-log-shipping/</a:t>
            </a:r>
            <a:endParaRPr sz="1800" dirty="0"/>
          </a:p>
          <a:p>
            <a:pPr defTabSz="932742">
              <a:lnSpc>
                <a:spcPct val="90000"/>
              </a:lnSpc>
              <a:spcBef>
                <a:spcPts val="300"/>
              </a:spcBef>
              <a:defRPr sz="2400">
                <a:latin typeface="Segoe UI Light"/>
                <a:ea typeface="Segoe UI Light"/>
                <a:cs typeface="Segoe UI Light"/>
                <a:sym typeface="Segoe UI Light"/>
              </a:defRPr>
            </a:pPr>
            <a:r>
              <a:rPr dirty="0"/>
              <a:t>SQL Server Database Migration Checklist: http://www.mssqltips.com/sqlservertip/1936/sql-server-database-migration-checklist/</a:t>
            </a:r>
            <a:endParaRPr sz="1800" dirty="0"/>
          </a:p>
          <a:p>
            <a:pPr defTabSz="932742">
              <a:lnSpc>
                <a:spcPct val="90000"/>
              </a:lnSpc>
              <a:spcBef>
                <a:spcPts val="300"/>
              </a:spcBef>
              <a:defRPr sz="2400">
                <a:latin typeface="Segoe UI Light"/>
                <a:ea typeface="Segoe UI Light"/>
                <a:cs typeface="Segoe UI Light"/>
                <a:sym typeface="Segoe UI Light"/>
              </a:defRPr>
            </a:pPr>
            <a:r>
              <a:rPr dirty="0"/>
              <a:t>Understanding the value of Enterprise Edition, one feature at a time: http://blogs.msdn.com/b/ialonso/archive/2011/09/21/understanding-the-value-of-the-enterprise-edition-one-feature-at-a-time.aspx</a:t>
            </a:r>
            <a:endParaRPr sz="1800" dirty="0"/>
          </a:p>
          <a:p>
            <a:pPr defTabSz="914400">
              <a:lnSpc>
                <a:spcPct val="100000"/>
              </a:lnSpc>
              <a:defRPr sz="2400">
                <a:latin typeface="Segoe UI Light"/>
                <a:ea typeface="Segoe UI Light"/>
                <a:cs typeface="Segoe UI Light"/>
                <a:sym typeface="Segoe UI Light"/>
              </a:defRPr>
            </a:pPr>
            <a:r>
              <a:rPr dirty="0"/>
              <a:t>Using Mirroring to Reduce DB Migration Downtime: http://blogs.lessthandot.com/index.php/datamgmt/dbprogramming/move-databases-to-new-server-with-little-1/</a:t>
            </a:r>
            <a:endParaRPr sz="1800" dirty="0"/>
          </a:p>
          <a:p>
            <a:pPr defTabSz="914400">
              <a:lnSpc>
                <a:spcPct val="100000"/>
              </a:lnSpc>
              <a:defRPr sz="2400">
                <a:latin typeface="Segoe UI Light"/>
                <a:ea typeface="Segoe UI Light"/>
                <a:cs typeface="Segoe UI Light"/>
                <a:sym typeface="Segoe UI Light"/>
              </a:defRPr>
            </a:pPr>
            <a:r>
              <a:rPr dirty="0"/>
              <a:t>Prerequisites, Restrictions, and Recommendations for Database Mirroring: https://msdn.microsoft.com/en-us/library/ms366349.aspx?f=255</a:t>
            </a:r>
            <a:endParaRPr sz="1800" dirty="0"/>
          </a:p>
          <a:p>
            <a:pPr defTabSz="932742">
              <a:lnSpc>
                <a:spcPct val="90000"/>
              </a:lnSpc>
              <a:spcBef>
                <a:spcPts val="300"/>
              </a:spcBef>
              <a:defRPr sz="2400">
                <a:latin typeface="Segoe UI Light"/>
                <a:ea typeface="Segoe UI Light"/>
                <a:cs typeface="Segoe UI Light"/>
                <a:sym typeface="Segoe UI Light"/>
              </a:defRPr>
            </a:pPr>
            <a:r>
              <a:rPr dirty="0"/>
              <a:t>What is the relationship between logins, credentials, and proxies? And why they were introduced? http://www.jasonstrate.com/2013/07/security-questions-logins-credentials-and-proxies</a:t>
            </a:r>
            <a:endParaRPr sz="1800" dirty="0"/>
          </a:p>
          <a:p>
            <a:pPr defTabSz="914400">
              <a:lnSpc>
                <a:spcPct val="100000"/>
              </a:lnSpc>
              <a:defRPr sz="2400">
                <a:latin typeface="Segoe UI Light"/>
                <a:ea typeface="Segoe UI Light"/>
                <a:cs typeface="Segoe UI Light"/>
                <a:sym typeface="Segoe UI Light"/>
              </a:defRPr>
            </a:pPr>
            <a:r>
              <a:rPr dirty="0"/>
              <a:t>How to migrate SQL Server 2008 to a new server: http://www.bidn.com/blogs/MMilligan/bidn-blog/3207/how-to-migrate-an-instance-of-sql-server-2008-to-a-new-server</a:t>
            </a:r>
            <a:endParaRPr sz="1800" dirty="0"/>
          </a:p>
          <a:p>
            <a:pPr defTabSz="932742">
              <a:lnSpc>
                <a:spcPct val="90000"/>
              </a:lnSpc>
              <a:spcBef>
                <a:spcPts val="300"/>
              </a:spcBef>
              <a:defRPr sz="2400">
                <a:latin typeface="Segoe UI Light"/>
                <a:ea typeface="Segoe UI Light"/>
                <a:cs typeface="Segoe UI Light"/>
                <a:sym typeface="Segoe UI Light"/>
              </a:defRPr>
            </a:pPr>
            <a:r>
              <a:rPr dirty="0"/>
              <a:t>Ola </a:t>
            </a:r>
            <a:r>
              <a:rPr dirty="0" err="1"/>
              <a:t>Hallengren’s</a:t>
            </a:r>
            <a:r>
              <a:rPr dirty="0"/>
              <a:t> SQL Server Maintenance Scripts: https://ola.hallengren.com/</a:t>
            </a:r>
            <a:endParaRPr sz="1800" dirty="0"/>
          </a:p>
          <a:p>
            <a:pPr defTabSz="932742">
              <a:lnSpc>
                <a:spcPct val="90000"/>
              </a:lnSpc>
              <a:spcBef>
                <a:spcPts val="300"/>
              </a:spcBef>
              <a:defRPr sz="2400">
                <a:latin typeface="Segoe UI Light"/>
                <a:ea typeface="Segoe UI Light"/>
                <a:cs typeface="Segoe UI Light"/>
                <a:sym typeface="Segoe UI Light"/>
              </a:defRPr>
            </a:pPr>
            <a:r>
              <a:rPr dirty="0"/>
              <a:t>Migrating a SQL Server instance: http://www.mssqltips.com/sqlservertip/1246/migrating-a-sql-server-instance/</a:t>
            </a:r>
            <a:endParaRPr sz="1800" dirty="0"/>
          </a:p>
          <a:p>
            <a:pPr defTabSz="932742">
              <a:lnSpc>
                <a:spcPct val="90000"/>
              </a:lnSpc>
              <a:spcBef>
                <a:spcPts val="300"/>
              </a:spcBef>
              <a:defRPr sz="2400">
                <a:latin typeface="Segoe UI Light"/>
                <a:ea typeface="Segoe UI Light"/>
                <a:cs typeface="Segoe UI Light"/>
                <a:sym typeface="Segoe UI Light"/>
              </a:defRPr>
            </a:pPr>
            <a:r>
              <a:rPr dirty="0"/>
              <a:t>Registered Servers and CMS: https://www.simple-talk.com/sql/sql-tools/registered-servers-and--central-management-server-stores/</a:t>
            </a:r>
            <a:endParaRPr sz="1800" dirty="0"/>
          </a:p>
          <a:p>
            <a:pPr defTabSz="914400">
              <a:lnSpc>
                <a:spcPct val="100000"/>
              </a:lnSpc>
              <a:defRPr sz="2400">
                <a:latin typeface="Segoe UI Light"/>
                <a:ea typeface="Segoe UI Light"/>
                <a:cs typeface="Segoe UI Light"/>
                <a:sym typeface="Segoe UI Light"/>
              </a:defRPr>
            </a:pPr>
            <a:r>
              <a:rPr dirty="0"/>
              <a:t>Never ever set up a Database Mirroring session across different SQL Server Editions (SKU): http://blogs.msdn.com/b/ialonso/archive/2011/11/09/never-ever-set-up-a-database-mirroring-session-across-different-sql-server-editions-sku.aspx</a:t>
            </a:r>
            <a:endParaRPr sz="1800" dirty="0"/>
          </a:p>
          <a:p>
            <a:pPr defTabSz="914400">
              <a:lnSpc>
                <a:spcPct val="100000"/>
              </a:lnSpc>
              <a:defRPr sz="2400">
                <a:latin typeface="Segoe UI Light"/>
                <a:ea typeface="Segoe UI Light"/>
                <a:cs typeface="Segoe UI Light"/>
                <a:sym typeface="Segoe UI Light"/>
              </a:defRPr>
            </a:pPr>
            <a:endParaRPr sz="1800" dirty="0"/>
          </a:p>
          <a:p>
            <a:pPr defTabSz="932742">
              <a:lnSpc>
                <a:spcPct val="90000"/>
              </a:lnSpc>
              <a:spcBef>
                <a:spcPts val="300"/>
              </a:spcBef>
              <a:defRPr sz="2400">
                <a:latin typeface="Segoe UI Light"/>
                <a:ea typeface="Segoe UI Light"/>
                <a:cs typeface="Segoe UI Light"/>
                <a:sym typeface="Segoe UI Light"/>
              </a:defRPr>
            </a:pPr>
            <a:endParaRPr sz="1800" dirty="0"/>
          </a:p>
          <a:p>
            <a:pPr defTabSz="914400">
              <a:defRPr sz="2400">
                <a:solidFill>
                  <a:srgbClr val="FFFFFF"/>
                </a:solidFill>
                <a:latin typeface="Segoe UI"/>
                <a:ea typeface="Segoe UI"/>
                <a:cs typeface="Segoe UI"/>
                <a:sym typeface="Segoe UI"/>
              </a:defRPr>
            </a:pPr>
            <a:endParaRPr sz="1800" dirty="0"/>
          </a:p>
          <a:p>
            <a:pPr defTabSz="914400">
              <a:lnSpc>
                <a:spcPct val="100000"/>
              </a:lnSpc>
              <a:spcBef>
                <a:spcPts val="700"/>
              </a:spcBef>
              <a:defRPr sz="2400">
                <a:solidFill>
                  <a:srgbClr val="FFFFFF"/>
                </a:solidFill>
              </a:defRPr>
            </a:pPr>
            <a:endParaRPr sz="1800" dirty="0"/>
          </a:p>
          <a:p>
            <a:endParaRPr sz="18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r>
              <a:t>Won’t go into code much. Using PowerShell to simplify your migrations only requires you to know how to execute a cmdlet.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177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t>Misconfigured SQL Servers: </a:t>
            </a:r>
            <a:r>
              <a:rPr b="0"/>
              <a:t>In environments without dedicated database administrators, SQL Server is often installed by general technicians who do not optimize the system to deliver peak SQL Server performance. Organizations may also need to move to a different server collation.</a:t>
            </a:r>
            <a:br>
              <a:rPr b="0"/>
            </a:br>
            <a:endParaRPr b="0"/>
          </a:p>
          <a:p>
            <a:pPr lvl="1" indent="0" defTabSz="914400">
              <a:lnSpc>
                <a:spcPct val="100000"/>
              </a:lnSpc>
              <a:defRPr sz="1200" b="1"/>
            </a:pPr>
            <a:r>
              <a:t>Consolidation:  </a:t>
            </a:r>
            <a:r>
              <a:rPr b="0"/>
              <a:t>uncontrolled server sprawl, cost savings</a:t>
            </a:r>
          </a:p>
          <a:p>
            <a:pPr lvl="1" indent="0" defTabSz="914400">
              <a:lnSpc>
                <a:spcPct val="100000"/>
              </a:lnSpc>
              <a:defRPr sz="1200" b="1"/>
            </a:pPr>
            <a:endParaRPr b="0"/>
          </a:p>
          <a:p>
            <a:pPr lvl="1" indent="0" defTabSz="914400">
              <a:lnSpc>
                <a:spcPct val="100000"/>
              </a:lnSpc>
              <a:defRPr sz="1200" b="1"/>
            </a:pPr>
            <a:r>
              <a:t>Change in HA Strategy: </a:t>
            </a:r>
            <a:r>
              <a:rPr b="0"/>
              <a:t>Organizations may decide on a new High Availability strategy, such as going from a failover cluster instance to AlwaysOn. Or they may migrate from a clustered instance, to a stand-alone instance, and handle their HA outside of Windows and SQL Server.</a:t>
            </a:r>
          </a:p>
          <a:p>
            <a:endParaRPr b="0"/>
          </a:p>
          <a:p>
            <a:pPr lvl="1" indent="0" defTabSz="914400">
              <a:lnSpc>
                <a:spcPct val="100000"/>
              </a:lnSpc>
              <a:defRPr sz="1200" b="1"/>
            </a:pPr>
            <a:r>
              <a:t>Resource Requirements/Best Practices: </a:t>
            </a:r>
            <a:r>
              <a:rPr b="0"/>
              <a:t>As an organization’s data requirements grow, SQL Server may outgrow the server on which it was originally built. This has a greater impact on non-virtualized environments, but virtualized servers may also be impacted by resource requirements when one server runs multiple instances of SQL Server, and one instance must be moved to a new server.</a:t>
            </a:r>
          </a:p>
          <a:p>
            <a:endParaRPr b="0"/>
          </a:p>
          <a:p>
            <a:pPr lvl="1" indent="0" defTabSz="914400">
              <a:lnSpc>
                <a:spcPct val="100000"/>
              </a:lnSpc>
              <a:defRPr sz="1200" b="1"/>
            </a:pPr>
            <a:r>
              <a:t>SQL Server/OS Upgrade: </a:t>
            </a:r>
            <a:r>
              <a:rPr b="0"/>
              <a:t>In-place upgrades are possible for both SQL Server and Windows, but are not ideal for every environment. Physical -&gt; Virtual, or to the cloud, or even dev/test/staging.</a:t>
            </a:r>
            <a:br>
              <a:rPr b="0"/>
            </a:br>
            <a:endParaRPr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pPr>
              <a:defRPr sz="2400"/>
            </a:pPr>
            <a:r>
              <a:t>There’s a lot to migrate. Pretty much everything you see in SQL Server Management Studio can and perhaps should be migrated.</a:t>
            </a:r>
            <a:endParaRPr sz="1800"/>
          </a:p>
          <a:p>
            <a:pPr>
              <a:defRPr sz="2400"/>
            </a:pPr>
            <a:endParaRPr sz="1800"/>
          </a:p>
          <a:p>
            <a:pPr>
              <a:defRPr sz="2400"/>
            </a:pPr>
            <a:r>
              <a:t>Server Configs include things like like backup compression defaults, enabling the CLR, etc. </a:t>
            </a:r>
            <a:endParaRPr sz="1800"/>
          </a:p>
          <a:p>
            <a:pPr>
              <a:defRPr sz="2400"/>
            </a:pPr>
            <a:endParaRPr sz="1800"/>
          </a:p>
          <a:p>
            <a:pPr>
              <a:defRPr sz="2400"/>
            </a:pPr>
            <a:r>
              <a:t>Maintenance objects include things like Ola Hallengren’s backup scripts in the msdb database.</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pPr defTabSz="914400">
              <a:lnSpc>
                <a:spcPct val="100000"/>
              </a:lnSpc>
              <a:spcBef>
                <a:spcPts val="800"/>
              </a:spcBef>
              <a:defRPr sz="2400" b="1"/>
            </a:pPr>
            <a:r>
              <a:t>My point is, there’s a lot to think about. </a:t>
            </a:r>
            <a:r>
              <a:rPr b="0"/>
              <a:t>And this slide doesn’t even begin to cover it. This underlines why automation is so important. There’s less room for human error because the same checks are run each time, every time.</a:t>
            </a:r>
          </a:p>
          <a:p>
            <a:pPr defTabSz="914400">
              <a:lnSpc>
                <a:spcPct val="100000"/>
              </a:lnSpc>
              <a:spcBef>
                <a:spcPts val="700"/>
              </a:spcBef>
              <a:defRPr sz="2400" b="1"/>
            </a:pPr>
            <a:endParaRPr b="0"/>
          </a:p>
          <a:p>
            <a:pPr defTabSz="914400">
              <a:lnSpc>
                <a:spcPct val="100000"/>
              </a:lnSpc>
              <a:spcBef>
                <a:spcPts val="800"/>
              </a:spcBef>
              <a:defRPr sz="2400" b="1"/>
            </a:pPr>
            <a:r>
              <a:t>Databases</a:t>
            </a:r>
          </a:p>
          <a:p>
            <a:pPr defTabSz="914400">
              <a:lnSpc>
                <a:spcPct val="100000"/>
              </a:lnSpc>
              <a:spcBef>
                <a:spcPts val="800"/>
              </a:spcBef>
              <a:defRPr sz="2400">
                <a:solidFill>
                  <a:srgbClr val="FFFFFF"/>
                </a:solidFill>
                <a:latin typeface="Segoe UI"/>
                <a:ea typeface="Segoe UI"/>
                <a:cs typeface="Segoe UI"/>
                <a:sym typeface="Segoe UI"/>
              </a:defRPr>
            </a:pPr>
            <a:r>
              <a:t>Complex file structures, filestreams, full-text indexes, edition differences, version compatibility settings, server collation, mirroring, broker-enabled, trustworthy, read-only, owner </a:t>
            </a:r>
            <a:r>
              <a:rPr sz="1400"/>
              <a:t>Availability Groups, replication, associated logins, jobs, </a:t>
            </a:r>
            <a:r>
              <a:rPr sz="800"/>
              <a:t>certificates, packages, </a:t>
            </a:r>
            <a:r>
              <a:rPr sz="1400"/>
              <a:t>linked servers, post migration actions, reattach at source, set source read only, database state, log shipping, </a:t>
            </a:r>
            <a:r>
              <a:rPr sz="800"/>
              <a:t>currently connected users, is system db, exists at  destination, owner chaining, etc.</a:t>
            </a:r>
          </a:p>
          <a:p>
            <a:pPr>
              <a:defRPr sz="2400"/>
            </a:pPr>
            <a:endParaRPr sz="800"/>
          </a:p>
          <a:p>
            <a:pPr>
              <a:defRPr sz="2400" b="1"/>
            </a:pPr>
            <a:r>
              <a:t>Logins</a:t>
            </a:r>
          </a:p>
          <a:p>
            <a:pPr defTabSz="914400">
              <a:lnSpc>
                <a:spcPct val="100000"/>
              </a:lnSpc>
              <a:spcBef>
                <a:spcPts val="600"/>
              </a:spcBef>
              <a:defRPr sz="1800">
                <a:solidFill>
                  <a:srgbClr val="FFFFFF"/>
                </a:solidFill>
                <a:latin typeface="Segoe UI"/>
                <a:ea typeface="Segoe UI"/>
                <a:cs typeface="Segoe UI"/>
                <a:sym typeface="Segoe UI"/>
              </a:defRPr>
            </a:pPr>
            <a:r>
              <a:t>SIDs, passwords, server roles, server permission sets, credential mapping, password complexity &amp; expiration, default db, owned databases, status, default language, exists at destination, login type, destination login </a:t>
            </a:r>
            <a:r>
              <a:rPr sz="1200"/>
              <a:t>mode, version/hash compatibility, related objects like jobs, can’t drop if schema owner or assigned a </a:t>
            </a:r>
            <a:r>
              <a:rPr sz="800"/>
              <a:t>permission</a:t>
            </a:r>
            <a:r>
              <a:rPr sz="1200"/>
              <a:t> </a:t>
            </a:r>
            <a:r>
              <a:rPr sz="800"/>
              <a:t>set, does windows login exist at destination, </a:t>
            </a:r>
            <a:r>
              <a:rPr sz="1200"/>
              <a:t>skip built in accounts, certificate mapped, asymmetric keys, and so on.</a:t>
            </a:r>
          </a:p>
          <a:p>
            <a:pPr>
              <a:defRPr sz="2400" b="1"/>
            </a:pPr>
            <a:endParaRPr sz="1200"/>
          </a:p>
          <a:p>
            <a:pPr>
              <a:defRPr sz="2400" b="1"/>
            </a:pPr>
            <a:r>
              <a:t>SQL Agent Jobs</a:t>
            </a:r>
          </a:p>
          <a:p>
            <a:pPr defTabSz="914400">
              <a:lnSpc>
                <a:spcPct val="100000"/>
              </a:lnSpc>
              <a:spcBef>
                <a:spcPts val="800"/>
              </a:spcBef>
              <a:defRPr sz="2400">
                <a:solidFill>
                  <a:srgbClr val="FFFFFF"/>
                </a:solidFill>
              </a:defRPr>
            </a:pPr>
            <a:r>
              <a:t>related databases, logins, credentials, schedules, disabling on source</a:t>
            </a:r>
          </a:p>
          <a:p>
            <a:pPr>
              <a:defRPr sz="2400" b="1"/>
            </a:pPr>
            <a:endParaRPr/>
          </a:p>
          <a:p>
            <a:pPr>
              <a:defRPr sz="2400" b="1"/>
            </a:pPr>
            <a:r>
              <a:t>Linked Servers</a:t>
            </a:r>
          </a:p>
          <a:p>
            <a:pPr defTabSz="914400">
              <a:lnSpc>
                <a:spcPct val="100000"/>
              </a:lnSpc>
              <a:spcBef>
                <a:spcPts val="800"/>
              </a:spcBef>
              <a:defRPr sz="2400">
                <a:solidFill>
                  <a:srgbClr val="FFFFFF"/>
                </a:solidFill>
                <a:latin typeface="Segoe UI"/>
                <a:ea typeface="Segoe UI"/>
                <a:cs typeface="Segoe UI"/>
                <a:sym typeface="Segoe UI"/>
              </a:defRPr>
            </a:pPr>
            <a:r>
              <a:t>OLEDB provider &amp; driver availability,  local files, remote login passwords</a:t>
            </a:r>
          </a:p>
          <a:p>
            <a:pPr>
              <a:defRPr sz="2400" b="1"/>
            </a:pPr>
            <a:endParaRPr/>
          </a:p>
          <a:p>
            <a:pPr>
              <a:defRPr sz="2400" b="1"/>
            </a:pPr>
            <a:r>
              <a:t>Server Configs (sp_config)</a:t>
            </a:r>
          </a:p>
          <a:p>
            <a:pPr defTabSz="914400">
              <a:lnSpc>
                <a:spcPct val="100000"/>
              </a:lnSpc>
              <a:spcBef>
                <a:spcPts val="800"/>
              </a:spcBef>
              <a:defRPr sz="2400">
                <a:solidFill>
                  <a:srgbClr val="FFFFFF"/>
                </a:solidFill>
                <a:latin typeface="Segoe UI"/>
                <a:ea typeface="Segoe UI"/>
                <a:cs typeface="Segoe UI"/>
                <a:sym typeface="Segoe UI"/>
              </a:defRPr>
            </a:pPr>
            <a:r>
              <a:t>Edition differences (Enterprise -&gt; Std.) Version differences</a:t>
            </a:r>
          </a:p>
          <a:p>
            <a:pPr>
              <a:defRPr sz="2400" b="1"/>
            </a:pPr>
            <a:endParaRPr/>
          </a:p>
          <a:p>
            <a:pPr>
              <a:defRPr sz="2400" b="1"/>
            </a:pPr>
            <a:r>
              <a:t>Connstrings</a:t>
            </a:r>
          </a:p>
          <a:p>
            <a:pPr defTabSz="914400">
              <a:lnSpc>
                <a:spcPct val="100000"/>
              </a:lnSpc>
              <a:spcBef>
                <a:spcPts val="800"/>
              </a:spcBef>
              <a:defRPr sz="2400">
                <a:solidFill>
                  <a:srgbClr val="FFFFFF"/>
                </a:solidFill>
                <a:latin typeface="Segoe UI"/>
                <a:ea typeface="Segoe UI"/>
                <a:cs typeface="Segoe UI"/>
                <a:sym typeface="Segoe UI"/>
              </a:defRPr>
            </a:pPr>
            <a:r>
              <a:t>Which applications &amp; logins are connecting from which hosts?</a:t>
            </a:r>
          </a:p>
          <a:p>
            <a:pPr defTabSz="914400">
              <a:lnSpc>
                <a:spcPct val="100000"/>
              </a:lnSpc>
              <a:spcBef>
                <a:spcPts val="700"/>
              </a:spcBef>
              <a:defRPr sz="2400">
                <a:solidFill>
                  <a:srgbClr val="FFFFFF"/>
                </a:solidFill>
                <a:latin typeface="Segoe UI"/>
                <a:ea typeface="Segoe UI"/>
                <a:cs typeface="Segoe UI"/>
                <a:sym typeface="Segoe UI"/>
              </a:defRPr>
            </a:pPr>
            <a:endParaRPr/>
          </a:p>
          <a:p>
            <a:pPr defTabSz="914400">
              <a:lnSpc>
                <a:spcPct val="100000"/>
              </a:lnSpc>
              <a:spcBef>
                <a:spcPts val="800"/>
              </a:spcBef>
              <a:defRPr sz="2400" b="1">
                <a:solidFill>
                  <a:srgbClr val="FFFFFF"/>
                </a:solidFill>
                <a:latin typeface="Segoe UI"/>
                <a:ea typeface="Segoe UI"/>
                <a:cs typeface="Segoe UI"/>
                <a:sym typeface="Segoe UI"/>
              </a:defRPr>
            </a:pPr>
            <a:r>
              <a:t>Fun lists</a:t>
            </a:r>
          </a:p>
          <a:p>
            <a:pPr defTabSz="914400">
              <a:lnSpc>
                <a:spcPct val="100000"/>
              </a:lnSpc>
              <a:spcBef>
                <a:spcPts val="800"/>
              </a:spcBef>
              <a:defRPr sz="2400">
                <a:solidFill>
                  <a:srgbClr val="FFFFFF"/>
                </a:solidFill>
                <a:latin typeface="Segoe UI"/>
                <a:ea typeface="Segoe UI"/>
                <a:cs typeface="Segoe UI"/>
                <a:sym typeface="Segoe UI"/>
              </a:defRPr>
            </a:pPr>
            <a:r>
              <a:t>http://www.karaszi.com/sqlserver/info_moving_database.asp</a:t>
            </a:r>
          </a:p>
          <a:p>
            <a:pPr defTabSz="914400">
              <a:lnSpc>
                <a:spcPct val="100000"/>
              </a:lnSpc>
              <a:spcBef>
                <a:spcPts val="800"/>
              </a:spcBef>
              <a:defRPr sz="2400">
                <a:solidFill>
                  <a:srgbClr val="FFFFFF"/>
                </a:solidFill>
                <a:latin typeface="Segoe UI"/>
                <a:ea typeface="Segoe UI"/>
                <a:cs typeface="Segoe UI"/>
                <a:sym typeface="Segoe UI"/>
              </a:defRPr>
            </a:pPr>
            <a:r>
              <a:t>http://yrushka.com/index.php/sql-server/database-recovery/sql-server-migration-from-one-server-to-another-detailed-checklist/</a:t>
            </a:r>
          </a:p>
          <a:p>
            <a:pPr defTabSz="914400">
              <a:lnSpc>
                <a:spcPct val="100000"/>
              </a:lnSpc>
              <a:spcBef>
                <a:spcPts val="800"/>
              </a:spcBef>
              <a:defRPr sz="2400"/>
            </a:pPr>
            <a:r>
              <a:t>http://www.littlekendra.com/2016/01/12/whitepapers-for-planning-sql-server-migrations/</a:t>
            </a:r>
          </a:p>
          <a:p>
            <a:pPr defTabSz="914400">
              <a:lnSpc>
                <a:spcPct val="100000"/>
              </a:lnSpc>
              <a:spcBef>
                <a:spcPts val="800"/>
              </a:spcBef>
              <a:defRPr sz="2400"/>
            </a:pPr>
            <a:r>
              <a:t>http://passmedia.sqlpass.org/media/24hours/2012_fall/PDF/02.pdf</a:t>
            </a:r>
            <a:endParaRPr>
              <a:solidFill>
                <a:srgbClr val="FFFFFF"/>
              </a:solidFill>
              <a:latin typeface="Segoe UI"/>
              <a:ea typeface="Segoe UI"/>
              <a:cs typeface="Segoe UI"/>
              <a:sym typeface="Segoe UI"/>
            </a:endParaRPr>
          </a:p>
          <a:p>
            <a:pPr defTabSz="914400">
              <a:lnSpc>
                <a:spcPct val="100000"/>
              </a:lnSpc>
              <a:spcBef>
                <a:spcPts val="700"/>
              </a:spcBef>
              <a:defRPr sz="2400">
                <a:solidFill>
                  <a:srgbClr val="FFFFFF"/>
                </a:solidFill>
                <a:latin typeface="Segoe UI"/>
                <a:ea typeface="Segoe UI"/>
                <a:cs typeface="Segoe UI"/>
                <a:sym typeface="Segoe UI"/>
              </a:defRPr>
            </a:pPr>
            <a:endParaRPr>
              <a:solidFill>
                <a:srgbClr val="FFFFFF"/>
              </a:solidFill>
              <a:latin typeface="Segoe UI"/>
              <a:ea typeface="Segoe UI"/>
              <a:cs typeface="Segoe UI"/>
              <a:sym typeface="Segoe UI"/>
            </a:endParaRPr>
          </a:p>
          <a:p>
            <a:pPr>
              <a:defRPr sz="2400" b="1"/>
            </a:pPr>
            <a:r>
              <a:t>Webcast</a:t>
            </a:r>
          </a:p>
          <a:p>
            <a:pPr>
              <a:defRPr sz="2400"/>
            </a:pPr>
            <a:r>
              <a:t>Kendra Little’s  migration video</a:t>
            </a:r>
          </a:p>
          <a:p>
            <a:pPr>
              <a:defRPr sz="2400"/>
            </a:pPr>
            <a:r>
              <a:t>https://www.veeam.com/videos/sql-server-2005-migration-checklist-7008.html</a:t>
            </a:r>
          </a:p>
          <a:p>
            <a:pPr defTabSz="914400">
              <a:lnSpc>
                <a:spcPct val="100000"/>
              </a:lnSpc>
              <a:spcBef>
                <a:spcPts val="700"/>
              </a:spcBef>
              <a:defRPr sz="2400">
                <a:solidFill>
                  <a:srgbClr val="FFFFFF"/>
                </a:solidFill>
                <a:latin typeface="Segoe UI"/>
                <a:ea typeface="Segoe UI"/>
                <a:cs typeface="Segoe UI"/>
                <a:sym typeface="Segoe UI"/>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pPr defTabSz="932742">
              <a:lnSpc>
                <a:spcPct val="90000"/>
              </a:lnSpc>
              <a:spcBef>
                <a:spcPts val="300"/>
              </a:spcBef>
              <a:defRPr sz="1200" b="1">
                <a:latin typeface="Segoe UI"/>
                <a:ea typeface="Segoe UI"/>
                <a:cs typeface="Segoe UI"/>
                <a:sym typeface="Segoe UI"/>
              </a:defRPr>
            </a:pPr>
            <a:r>
              <a:t>Backup / Restore</a:t>
            </a:r>
          </a:p>
          <a:p>
            <a:pPr defTabSz="932742">
              <a:lnSpc>
                <a:spcPct val="90000"/>
              </a:lnSpc>
              <a:spcBef>
                <a:spcPts val="300"/>
              </a:spcBef>
              <a:defRPr sz="1200">
                <a:latin typeface="Segoe UI"/>
                <a:ea typeface="Segoe UI"/>
                <a:cs typeface="Segoe UI"/>
                <a:sym typeface="Segoe UI"/>
              </a:defRPr>
            </a:pPr>
            <a:r>
              <a:t>maintains most of the database attributes, except for </a:t>
            </a:r>
            <a:r>
              <a:rPr b="1"/>
              <a:t>db owner</a:t>
            </a:r>
            <a:r>
              <a:t> </a:t>
            </a:r>
            <a:endParaRPr sz="1800"/>
          </a:p>
          <a:p>
            <a:pPr defTabSz="932742">
              <a:lnSpc>
                <a:spcPct val="90000"/>
              </a:lnSpc>
              <a:spcBef>
                <a:spcPts val="300"/>
              </a:spcBef>
              <a:defRPr sz="1200">
                <a:latin typeface="Segoe UI"/>
                <a:ea typeface="Segoe UI"/>
                <a:cs typeface="Segoe UI"/>
                <a:sym typeface="Segoe UI"/>
              </a:defRPr>
            </a:pPr>
            <a:r>
              <a:t>Ideal for going between different editions like Express and Enterprise, and also different SQL Server versions. </a:t>
            </a:r>
            <a:endParaRPr sz="1800"/>
          </a:p>
          <a:p>
            <a:pPr defTabSz="932742">
              <a:lnSpc>
                <a:spcPct val="90000"/>
              </a:lnSpc>
              <a:spcBef>
                <a:spcPts val="300"/>
              </a:spcBef>
              <a:defRPr sz="1200">
                <a:latin typeface="Segoe UI"/>
                <a:ea typeface="Segoe UI"/>
                <a:cs typeface="Segoe UI"/>
                <a:sym typeface="Segoe UI"/>
              </a:defRPr>
            </a:pPr>
            <a:r>
              <a:t>When compression is enabled, it can actually be one of the faster ways to migrate a database. </a:t>
            </a:r>
            <a:endParaRPr b="1"/>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Detach / Attach</a:t>
            </a:r>
            <a:endParaRPr sz="1800"/>
          </a:p>
          <a:p>
            <a:pPr defTabSz="932742">
              <a:lnSpc>
                <a:spcPct val="90000"/>
              </a:lnSpc>
              <a:spcBef>
                <a:spcPts val="300"/>
              </a:spcBef>
              <a:defRPr sz="1200">
                <a:latin typeface="Segoe UI"/>
                <a:ea typeface="Segoe UI"/>
                <a:cs typeface="Segoe UI"/>
                <a:sym typeface="Segoe UI"/>
              </a:defRPr>
            </a:pPr>
            <a:r>
              <a:t>Time consuming - </a:t>
            </a:r>
            <a:r>
              <a:rPr b="1"/>
              <a:t>it copies over white space </a:t>
            </a:r>
            <a:r>
              <a:t>unlike backup and restore, and you might have to </a:t>
            </a:r>
            <a:r>
              <a:rPr b="1"/>
              <a:t>traverse through deep directory</a:t>
            </a:r>
            <a:r>
              <a:t> structures when you're copying over data and log files.</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Import / Export Wizard *</a:t>
            </a:r>
            <a:r>
              <a:rPr b="0"/>
              <a:t> SMO / not same database in the end</a:t>
            </a:r>
            <a:endParaRPr sz="1800"/>
          </a:p>
          <a:p>
            <a:pPr defTabSz="932742">
              <a:lnSpc>
                <a:spcPct val="90000"/>
              </a:lnSpc>
              <a:spcBef>
                <a:spcPts val="300"/>
              </a:spcBef>
              <a:defRPr sz="1200">
                <a:latin typeface="Segoe UI"/>
                <a:ea typeface="Segoe UI"/>
                <a:cs typeface="Segoe UI"/>
                <a:sym typeface="Segoe UI"/>
              </a:defRPr>
            </a:pPr>
            <a:r>
              <a:t>Has been described as "torturous" to use. I've actually never even used this in production, so I'll just skip this one.</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b="1">
                <a:latin typeface="Segoe UI"/>
                <a:ea typeface="Segoe UI"/>
                <a:cs typeface="Segoe UI"/>
                <a:sym typeface="Segoe UI"/>
              </a:defRPr>
            </a:pPr>
            <a:r>
              <a:t>Log shipping (initially uses backup/restore)</a:t>
            </a:r>
            <a:endParaRPr sz="1800"/>
          </a:p>
          <a:p>
            <a:pPr defTabSz="932742">
              <a:lnSpc>
                <a:spcPct val="90000"/>
              </a:lnSpc>
              <a:spcBef>
                <a:spcPts val="300"/>
              </a:spcBef>
              <a:defRPr sz="1200">
                <a:latin typeface="Segoe UI"/>
                <a:ea typeface="Segoe UI"/>
                <a:cs typeface="Segoe UI"/>
                <a:sym typeface="Segoe UI"/>
              </a:defRPr>
            </a:pPr>
            <a:r>
              <a:t>Cutover time is drastically reduced, especially when you compare it to the two previous methods.  However, it is a little more complex, and it </a:t>
            </a:r>
            <a:r>
              <a:rPr b="1"/>
              <a:t>may not be supported by all SQL Server Edition and Version combinations</a:t>
            </a:r>
            <a:r>
              <a:t>. Nowadays, most often used temporarily, especially for migrations.</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b="1">
                <a:latin typeface="Segoe UI"/>
                <a:ea typeface="Segoe UI"/>
                <a:cs typeface="Segoe UI"/>
                <a:sym typeface="Segoe UI"/>
              </a:defRPr>
            </a:pPr>
            <a:r>
              <a:t>Classic Mirroring  and AlwaysOn Advanced Mirroring (initially uses backup/restore)</a:t>
            </a:r>
            <a:endParaRPr sz="1800"/>
          </a:p>
          <a:p>
            <a:pPr defTabSz="932742">
              <a:lnSpc>
                <a:spcPct val="90000"/>
              </a:lnSpc>
              <a:spcBef>
                <a:spcPts val="300"/>
              </a:spcBef>
              <a:defRPr sz="1200">
                <a:latin typeface="Segoe UI"/>
                <a:ea typeface="Segoe UI"/>
                <a:cs typeface="Segoe UI"/>
                <a:sym typeface="Segoe UI"/>
              </a:defRPr>
            </a:pPr>
            <a:r>
              <a:t>Edition dependent, so you can't go from Standard to Enterprise. Also, Classic Mirroring was actually deprecated in SQL Server 2012.  It is </a:t>
            </a:r>
            <a:r>
              <a:rPr b="1"/>
              <a:t>not version dependent though.</a:t>
            </a:r>
            <a:r>
              <a:t> So you can use this method to migrate between different versions of SQL Server.</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a:latin typeface="Segoe UI"/>
                <a:ea typeface="Segoe UI"/>
                <a:cs typeface="Segoe UI"/>
                <a:sym typeface="Segoe UI"/>
              </a:defRPr>
            </a:pPr>
            <a:r>
              <a:t> </a:t>
            </a:r>
            <a:r>
              <a:rPr b="1"/>
              <a:t>Copy Database Wizard Export Import/Export / Detach Attach</a:t>
            </a:r>
            <a:endParaRPr sz="1800"/>
          </a:p>
          <a:p>
            <a:pPr defTabSz="932742">
              <a:lnSpc>
                <a:spcPct val="90000"/>
              </a:lnSpc>
              <a:spcBef>
                <a:spcPts val="300"/>
              </a:spcBef>
              <a:defRPr sz="1200">
                <a:latin typeface="Segoe UI"/>
                <a:ea typeface="Segoe UI"/>
                <a:cs typeface="Segoe UI"/>
                <a:sym typeface="Segoe UI"/>
              </a:defRPr>
            </a:pPr>
            <a:r>
              <a:t>The copy database wizard supports detach/attach /and/ SMO which is basically an import/export.</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a:latin typeface="Segoe UI"/>
                <a:ea typeface="Segoe UI"/>
                <a:cs typeface="Segoe UI"/>
                <a:sym typeface="Segoe UI"/>
              </a:defRPr>
            </a:pPr>
            <a:r>
              <a:t>It provides a nice wizard interface, but is still pretty manual, especially when you're migrating multiple databases with complex file structures. </a:t>
            </a:r>
            <a:endParaRPr sz="1800"/>
          </a:p>
          <a:p>
            <a:pPr defTabSz="932742">
              <a:lnSpc>
                <a:spcPct val="90000"/>
              </a:lnSpc>
              <a:spcBef>
                <a:spcPts val="300"/>
              </a:spcBef>
              <a:defRPr sz="1200">
                <a:latin typeface="Segoe UI"/>
                <a:ea typeface="Segoe UI"/>
                <a:cs typeface="Segoe UI"/>
                <a:sym typeface="Segoe UI"/>
              </a:defRPr>
            </a:pPr>
            <a:r>
              <a:t> </a:t>
            </a:r>
            <a:endParaRPr sz="1800"/>
          </a:p>
          <a:p>
            <a:pPr defTabSz="932742">
              <a:lnSpc>
                <a:spcPct val="90000"/>
              </a:lnSpc>
              <a:spcBef>
                <a:spcPts val="300"/>
              </a:spcBef>
              <a:defRPr sz="1200" b="1">
                <a:latin typeface="Segoe UI"/>
                <a:ea typeface="Segoe UI"/>
                <a:cs typeface="Segoe UI"/>
                <a:sym typeface="Segoe UI"/>
              </a:defRPr>
            </a:pPr>
            <a:r>
              <a:t>3rd Party Tools &amp; SQL Server Replication</a:t>
            </a:r>
            <a:endParaRPr sz="1800"/>
          </a:p>
          <a:p>
            <a:pPr defTabSz="932742">
              <a:lnSpc>
                <a:spcPct val="90000"/>
              </a:lnSpc>
              <a:spcBef>
                <a:spcPts val="300"/>
              </a:spcBef>
              <a:defRPr sz="1200">
                <a:latin typeface="Segoe UI"/>
                <a:ea typeface="Segoe UI"/>
                <a:cs typeface="Segoe UI"/>
                <a:sym typeface="Segoe UI"/>
              </a:defRPr>
            </a:pPr>
            <a:r>
              <a:t>As far as 3rd party tools go, there are some have been recommended for database migration, but I always try to use natively available options, because these tools might not be available at every place I work, and procurement usually takes a while.</a:t>
            </a:r>
            <a:endParaRPr sz="1800"/>
          </a:p>
          <a:p>
            <a:pPr defTabSz="932742">
              <a:lnSpc>
                <a:spcPct val="90000"/>
              </a:lnSpc>
              <a:spcBef>
                <a:spcPts val="300"/>
              </a:spcBef>
              <a:defRPr sz="1200">
                <a:latin typeface="Segoe UI"/>
                <a:ea typeface="Segoe UI"/>
                <a:cs typeface="Segoe UI"/>
                <a:sym typeface="Segoe UI"/>
              </a:defRPr>
            </a:pPr>
            <a:endParaRPr sz="1800"/>
          </a:p>
          <a:p>
            <a:pPr defTabSz="932742">
              <a:lnSpc>
                <a:spcPct val="90000"/>
              </a:lnSpc>
              <a:spcBef>
                <a:spcPts val="300"/>
              </a:spcBef>
              <a:defRPr sz="1200">
                <a:latin typeface="Segoe UI"/>
                <a:ea typeface="Segoe UI"/>
                <a:cs typeface="Segoe UI"/>
                <a:sym typeface="Segoe UI"/>
              </a:defRPr>
            </a:pPr>
            <a:r>
              <a:t>You can also check out Robert David’s Migration by Replication resources</a:t>
            </a:r>
            <a:endParaRPr sz="1800"/>
          </a:p>
          <a:p>
            <a:pPr defTabSz="932742">
              <a:lnSpc>
                <a:spcPct val="90000"/>
              </a:lnSpc>
              <a:spcBef>
                <a:spcPts val="300"/>
              </a:spcBef>
              <a:defRPr sz="1200">
                <a:latin typeface="Segoe UI"/>
                <a:ea typeface="Segoe UI"/>
                <a:cs typeface="Segoe UI"/>
                <a:sym typeface="Segoe UI"/>
              </a:defRPr>
            </a:pPr>
            <a:r>
              <a:t>http://www.sqlsoldier.com/wp/logshippingtricksdemo</a:t>
            </a:r>
            <a:endParaRPr sz="1800"/>
          </a:p>
          <a:p>
            <a:pPr>
              <a:defRPr sz="1000"/>
            </a:pPr>
            <a:r>
              <a:t>http://sqlmag.com/database-high-availability/3-log-shipping-techniques</a:t>
            </a:r>
          </a:p>
          <a:p>
            <a:pPr>
              <a:defRPr sz="1000"/>
            </a:pPr>
            <a:endParaRPr/>
          </a:p>
          <a:p>
            <a:pPr>
              <a:defRPr sz="1000" b="1"/>
            </a:pPr>
            <a:r>
              <a:t>Mirroring vs Log Shipping</a:t>
            </a:r>
          </a:p>
          <a:p>
            <a:pPr>
              <a:defRPr sz="1200" b="1" u="sng">
                <a:latin typeface="Segoe UI"/>
                <a:ea typeface="Segoe UI"/>
                <a:cs typeface="Segoe UI"/>
                <a:sym typeface="Segoe UI"/>
              </a:defRPr>
            </a:pPr>
            <a:endParaRPr/>
          </a:p>
          <a:p>
            <a:pPr lvl="1">
              <a:defRPr sz="1000" b="1" u="sng">
                <a:latin typeface="Segoe UI"/>
                <a:ea typeface="Segoe UI"/>
                <a:cs typeface="Segoe UI"/>
                <a:sym typeface="Segoe UI"/>
              </a:defRPr>
            </a:pPr>
            <a:r>
              <a:t>With Log Shipping:</a:t>
            </a:r>
            <a:br/>
            <a:endParaRPr/>
          </a:p>
          <a:p>
            <a:pPr lvl="1">
              <a:defRPr sz="1000" b="1">
                <a:latin typeface="Segoe UI"/>
                <a:ea typeface="Segoe UI"/>
                <a:cs typeface="Segoe UI"/>
                <a:sym typeface="Segoe UI"/>
              </a:defRPr>
            </a:pPr>
            <a:r>
              <a:t>Data Transfer:</a:t>
            </a:r>
            <a:r>
              <a:rPr b="0"/>
              <a:t>    T-Logs are backed up and transferred to secondary server</a:t>
            </a:r>
            <a:br>
              <a:rPr b="0"/>
            </a:br>
            <a:r>
              <a:t>Transactional Consistency:</a:t>
            </a:r>
            <a:r>
              <a:rPr b="0"/>
              <a:t>  All committed and un-committed are transferred</a:t>
            </a:r>
            <a:br>
              <a:rPr b="0"/>
            </a:br>
            <a:r>
              <a:t>Server Limitation:</a:t>
            </a:r>
            <a:r>
              <a:rPr b="0"/>
              <a:t>   Can be applied to multiple stand-by servers</a:t>
            </a:r>
            <a:br>
              <a:rPr b="0"/>
            </a:br>
            <a:r>
              <a:t>Failover:   </a:t>
            </a:r>
            <a:r>
              <a:rPr b="0"/>
              <a:t>Manual </a:t>
            </a:r>
            <a:br>
              <a:rPr b="0"/>
            </a:br>
            <a:r>
              <a:t>Failover Duration:  </a:t>
            </a:r>
            <a:r>
              <a:rPr b="0"/>
              <a:t>Can take more than 30 mins</a:t>
            </a:r>
            <a:br>
              <a:rPr b="0"/>
            </a:br>
            <a:r>
              <a:t>Role Change:   </a:t>
            </a:r>
            <a:r>
              <a:rPr b="0"/>
              <a:t>Role change is manual</a:t>
            </a:r>
            <a:br>
              <a:rPr b="0"/>
            </a:br>
            <a:r>
              <a:t>Client Re-direction:  </a:t>
            </a:r>
            <a:r>
              <a:rPr b="0"/>
              <a:t>Manual changes required</a:t>
            </a:r>
          </a:p>
          <a:p>
            <a:pPr lvl="1">
              <a:defRPr sz="1000">
                <a:latin typeface="Segoe UI"/>
                <a:ea typeface="Segoe UI"/>
                <a:cs typeface="Segoe UI"/>
                <a:sym typeface="Segoe UI"/>
              </a:defRPr>
            </a:pPr>
            <a:endParaRPr b="0"/>
          </a:p>
          <a:p>
            <a:pPr lvl="1">
              <a:defRPr sz="1000" b="1" u="sng">
                <a:latin typeface="Segoe UI"/>
                <a:ea typeface="Segoe UI"/>
                <a:cs typeface="Segoe UI"/>
                <a:sym typeface="Segoe UI"/>
              </a:defRPr>
            </a:pPr>
            <a:r>
              <a:t>With Database Mirroring:</a:t>
            </a:r>
          </a:p>
          <a:p>
            <a:pPr lvl="1">
              <a:defRPr sz="1000" b="1">
                <a:latin typeface="Segoe UI"/>
                <a:ea typeface="Segoe UI"/>
                <a:cs typeface="Segoe UI"/>
                <a:sym typeface="Segoe UI"/>
              </a:defRPr>
            </a:pPr>
            <a:r>
              <a:t>Data Transfer:</a:t>
            </a:r>
            <a:r>
              <a:rPr b="0"/>
              <a:t>    Individual T-Log records are transferred using TCP endpoints</a:t>
            </a:r>
            <a:br>
              <a:rPr b="0"/>
            </a:br>
            <a:r>
              <a:t>Transactional Consistency:  </a:t>
            </a:r>
            <a:r>
              <a:rPr b="0"/>
              <a:t>Only committed transactions are transferred</a:t>
            </a:r>
            <a:br>
              <a:rPr b="0"/>
            </a:br>
            <a:r>
              <a:t>Server Limitation:   </a:t>
            </a:r>
            <a:r>
              <a:rPr b="0"/>
              <a:t>Can be applied to only one mirror server</a:t>
            </a:r>
            <a:br>
              <a:rPr b="0"/>
            </a:br>
            <a:r>
              <a:t>Failover:   </a:t>
            </a:r>
            <a:r>
              <a:rPr b="0"/>
              <a:t>Automatic</a:t>
            </a:r>
            <a:br>
              <a:rPr b="0"/>
            </a:br>
            <a:r>
              <a:t>Failover Duration:  </a:t>
            </a:r>
            <a:r>
              <a:rPr b="0"/>
              <a:t>Failover is fast, sometimes &lt; 3 seconds but not more than 10 seconds</a:t>
            </a:r>
            <a:br>
              <a:rPr b="0"/>
            </a:br>
            <a:r>
              <a:t>Role Change:</a:t>
            </a:r>
            <a:r>
              <a:rPr b="0"/>
              <a:t>   Role change is fully automatic</a:t>
            </a:r>
            <a:br>
              <a:rPr b="0"/>
            </a:br>
            <a:r>
              <a:t>Client Re-direction:  </a:t>
            </a:r>
            <a:r>
              <a:rPr b="0"/>
              <a:t>Fully automatic as it uses .NET 2.0</a:t>
            </a:r>
            <a:endParaRPr sz="1200"/>
          </a:p>
          <a:p>
            <a:pPr lvl="1">
              <a:defRPr sz="1000"/>
            </a:pPr>
            <a:endParaRPr sz="1200"/>
          </a:p>
          <a:p>
            <a:pPr>
              <a:defRPr sz="1000"/>
            </a:pPr>
            <a:r>
              <a:t>Source http://bit.ly/1XEhFJJ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lvl1pPr>
              <a:defRPr sz="2400">
                <a:latin typeface="Segoe UI"/>
                <a:ea typeface="Segoe UI"/>
                <a:cs typeface="Segoe UI"/>
                <a:sym typeface="Segoe UI"/>
              </a:defRPr>
            </a:lvl1pPr>
          </a:lstStyle>
          <a:p>
            <a:r>
              <a:t>Even speeding up the video still takes awhile to migrate just a few small databases. The mistake I made while filming this was genuine, too.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defTabSz="932742">
              <a:lnSpc>
                <a:spcPct val="90000"/>
              </a:lnSpc>
              <a:spcBef>
                <a:spcPts val="300"/>
              </a:spcBef>
              <a:defRPr sz="2400">
                <a:latin typeface="Segoe UI"/>
                <a:ea typeface="Segoe UI"/>
                <a:cs typeface="Segoe UI"/>
                <a:sym typeface="Segoe UI"/>
              </a:defRPr>
            </a:pPr>
            <a:r>
              <a:t>Microsoft provided the </a:t>
            </a:r>
            <a:r>
              <a:rPr b="1"/>
              <a:t>Transfer Logins Task within SSIS</a:t>
            </a:r>
            <a:r>
              <a:t>, which is based on SMO This method is extremely painful. It changes the passwords, disables the account, and doesn't transfer server roles of server permission sets. But! It does maintain the login SID.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 </a:t>
            </a:r>
            <a:endParaRPr>
              <a:latin typeface="Segoe UI Light"/>
              <a:ea typeface="Segoe UI Light"/>
              <a:cs typeface="Segoe UI Light"/>
              <a:sym typeface="Segoe UI Light"/>
            </a:endParaRPr>
          </a:p>
          <a:p>
            <a:pPr defTabSz="932742">
              <a:lnSpc>
                <a:spcPct val="90000"/>
              </a:lnSpc>
              <a:spcBef>
                <a:spcPts val="300"/>
              </a:spcBef>
              <a:defRPr sz="2400" b="1">
                <a:latin typeface="Segoe UI"/>
                <a:ea typeface="Segoe UI"/>
                <a:cs typeface="Segoe UI"/>
                <a:sym typeface="Segoe UI"/>
              </a:defRPr>
            </a:pPr>
            <a:r>
              <a:t>Then there's sp_help_revlogin  which you're probably familiar with</a:t>
            </a:r>
          </a:p>
          <a:p>
            <a:pPr defTabSz="932742">
              <a:lnSpc>
                <a:spcPct val="90000"/>
              </a:lnSpc>
              <a:spcBef>
                <a:spcPts val="300"/>
              </a:spcBef>
              <a:defRPr sz="2400">
                <a:latin typeface="Segoe UI"/>
                <a:ea typeface="Segoe UI"/>
                <a:cs typeface="Segoe UI"/>
                <a:sym typeface="Segoe UI"/>
              </a:defRPr>
            </a:pPr>
            <a:r>
              <a:t>I once considered this stored procedure from Microsoft a god-send because it maintains the SIDS, migrates the password, and doesn't disable the account, however it also doesn't transfer server roles or server permission sets, and in my experience, most DBA's actually use this script as a starting point, and then build additional functionality on top of it.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 </a:t>
            </a:r>
            <a:endParaRPr>
              <a:latin typeface="Segoe UI Light"/>
              <a:ea typeface="Segoe UI Light"/>
              <a:cs typeface="Segoe UI Light"/>
              <a:sym typeface="Segoe UI Light"/>
            </a:endParaRPr>
          </a:p>
          <a:p>
            <a:pPr defTabSz="932742">
              <a:lnSpc>
                <a:spcPct val="90000"/>
              </a:lnSpc>
              <a:spcBef>
                <a:spcPts val="300"/>
              </a:spcBef>
              <a:defRPr sz="2400">
                <a:latin typeface="Segoe UI"/>
                <a:ea typeface="Segoe UI"/>
                <a:cs typeface="Segoe UI"/>
                <a:sym typeface="Segoe UI"/>
              </a:defRPr>
            </a:pPr>
            <a:r>
              <a:t>Even then, it's still a manual process that doesn't scale well, especially when you are migrating logins for several servers, or want to migrate the logins on an ongoing basis.</a:t>
            </a:r>
            <a:br/>
            <a:r>
              <a:t> </a:t>
            </a:r>
            <a:endParaRPr>
              <a:latin typeface="Segoe UI Light"/>
              <a:ea typeface="Segoe UI Light"/>
              <a:cs typeface="Segoe UI Light"/>
              <a:sym typeface="Segoe UI Light"/>
            </a:endParaRPr>
          </a:p>
          <a:p>
            <a:pPr defTabSz="932742">
              <a:lnSpc>
                <a:spcPct val="90000"/>
              </a:lnSpc>
              <a:spcBef>
                <a:spcPts val="300"/>
              </a:spcBef>
              <a:defRPr sz="2400">
                <a:latin typeface="Segoe UI Light"/>
                <a:ea typeface="Segoe UI Light"/>
                <a:cs typeface="Segoe UI Light"/>
                <a:sym typeface="Segoe UI Light"/>
              </a:defRPr>
            </a:pPr>
            <a:endParaRPr>
              <a:latin typeface="Segoe UI Light"/>
              <a:ea typeface="Segoe UI Light"/>
              <a:cs typeface="Segoe UI Light"/>
              <a:sym typeface="Segoe UI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body" idx="1"/>
          </p:nvPr>
        </p:nvSpPr>
        <p:spPr>
          <a:xfrm>
            <a:off x="274639" y="1212850"/>
            <a:ext cx="11887201" cy="3839132"/>
          </a:xfrm>
          <a:prstGeom prst="rect">
            <a:avLst/>
          </a:prstGeom>
        </p:spPr>
        <p:txBody>
          <a:bodyPr lIns="91438" tIns="91438" rIns="91438" bIns="91438"/>
          <a:lstStyle>
            <a:lvl1pPr marL="342832" indent="-342832" defTabSz="932563">
              <a:spcBef>
                <a:spcPts val="900"/>
              </a:spcBef>
              <a:buSzPct val="90000"/>
              <a:defRPr sz="3900">
                <a:solidFill>
                  <a:schemeClr val="accent5"/>
                </a:solidFill>
                <a:latin typeface="Segoe UI Semilight"/>
                <a:ea typeface="Segoe UI Semilight"/>
                <a:cs typeface="Segoe UI Semilight"/>
                <a:sym typeface="Segoe UI Semilight"/>
              </a:defRPr>
            </a:lvl1pPr>
            <a:lvl2pPr marL="734870" indent="-392035" defTabSz="932563">
              <a:spcBef>
                <a:spcPts val="900"/>
              </a:spcBef>
              <a:buSzPct val="90000"/>
              <a:defRPr sz="3900">
                <a:solidFill>
                  <a:schemeClr val="accent5"/>
                </a:solidFill>
                <a:latin typeface="Segoe UI Semilight"/>
                <a:ea typeface="Segoe UI Semilight"/>
                <a:cs typeface="Segoe UI Semilight"/>
                <a:sym typeface="Segoe UI Semilight"/>
              </a:defRPr>
            </a:lvl2pPr>
            <a:lvl3pPr marL="1017075" indent="-445686" defTabSz="932563">
              <a:spcBef>
                <a:spcPts val="900"/>
              </a:spcBef>
              <a:buSzPct val="90000"/>
              <a:defRPr sz="3900">
                <a:solidFill>
                  <a:schemeClr val="accent5"/>
                </a:solidFill>
                <a:latin typeface="Segoe UI Semilight"/>
                <a:ea typeface="Segoe UI Semilight"/>
                <a:cs typeface="Segoe UI Semilight"/>
                <a:sym typeface="Segoe UI Semilight"/>
              </a:defRPr>
            </a:lvl3pPr>
            <a:lvl4pPr marL="1295151" indent="-495206" defTabSz="932563">
              <a:spcBef>
                <a:spcPts val="900"/>
              </a:spcBef>
              <a:buSzPct val="90000"/>
              <a:defRPr sz="3900">
                <a:solidFill>
                  <a:schemeClr val="accent5"/>
                </a:solidFill>
                <a:latin typeface="Segoe UI Semilight"/>
                <a:ea typeface="Segoe UI Semilight"/>
                <a:cs typeface="Segoe UI Semilight"/>
                <a:sym typeface="Segoe UI Semilight"/>
              </a:defRPr>
            </a:lvl4pPr>
            <a:lvl5pPr marL="1523706" indent="-495206" defTabSz="932563">
              <a:spcBef>
                <a:spcPts val="900"/>
              </a:spcBef>
              <a:buSzPct val="90000"/>
              <a:defRPr sz="39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title"/>
          </p:nvPr>
        </p:nvSpPr>
        <p:spPr>
          <a:xfrm>
            <a:off x="274639" y="295275"/>
            <a:ext cx="11889565" cy="917575"/>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13" name="Shape 13"/>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9" name="Shape 89"/>
          <p:cNvSpPr>
            <a:spLocks noGrp="1"/>
          </p:cNvSpPr>
          <p:nvPr>
            <p:ph type="title"/>
          </p:nvPr>
        </p:nvSpPr>
        <p:spPr>
          <a:xfrm>
            <a:off x="856408" y="371886"/>
            <a:ext cx="10723722" cy="1350112"/>
          </a:xfrm>
          <a:prstGeom prst="rect">
            <a:avLst/>
          </a:prstGeom>
        </p:spPr>
        <p:txBody>
          <a:bodyPr/>
          <a:lstStyle/>
          <a:p>
            <a:r>
              <a:t>Title Text</a:t>
            </a:r>
          </a:p>
        </p:txBody>
      </p:sp>
      <p:sp>
        <p:nvSpPr>
          <p:cNvPr id="90" name="Shape 90"/>
          <p:cNvSpPr>
            <a:spLocks noGrp="1"/>
          </p:cNvSpPr>
          <p:nvPr>
            <p:ph type="body" sz="quarter" idx="1"/>
          </p:nvPr>
        </p:nvSpPr>
        <p:spPr>
          <a:xfrm>
            <a:off x="856408" y="1712295"/>
            <a:ext cx="5259870" cy="839171"/>
          </a:xfrm>
          <a:prstGeom prst="rect">
            <a:avLst/>
          </a:prstGeom>
        </p:spPr>
        <p:txBody>
          <a:bodyPr anchor="b"/>
          <a:lstStyle>
            <a:lvl1pPr marL="0" indent="0">
              <a:buSzTx/>
              <a:buFontTx/>
              <a:buNone/>
              <a:defRPr sz="2400" b="1">
                <a:latin typeface="+mj-lt"/>
                <a:ea typeface="+mj-ea"/>
                <a:cs typeface="+mj-cs"/>
                <a:sym typeface="Helvetica"/>
              </a:defRPr>
            </a:lvl1pPr>
            <a:lvl2pPr marL="0" indent="465658">
              <a:buSzTx/>
              <a:buFontTx/>
              <a:buNone/>
              <a:defRPr sz="2400" b="1">
                <a:latin typeface="+mj-lt"/>
                <a:ea typeface="+mj-ea"/>
                <a:cs typeface="+mj-cs"/>
                <a:sym typeface="Helvetica"/>
              </a:defRPr>
            </a:lvl2pPr>
            <a:lvl3pPr marL="0" indent="931316">
              <a:buSzTx/>
              <a:buFontTx/>
              <a:buNone/>
              <a:defRPr sz="2400" b="1">
                <a:latin typeface="+mj-lt"/>
                <a:ea typeface="+mj-ea"/>
                <a:cs typeface="+mj-cs"/>
                <a:sym typeface="Helvetica"/>
              </a:defRPr>
            </a:lvl3pPr>
            <a:lvl4pPr marL="0" indent="1396975">
              <a:buSzTx/>
              <a:buFontTx/>
              <a:buNone/>
              <a:defRPr sz="2400" b="1">
                <a:latin typeface="+mj-lt"/>
                <a:ea typeface="+mj-ea"/>
                <a:cs typeface="+mj-cs"/>
                <a:sym typeface="Helvetica"/>
              </a:defRPr>
            </a:lvl4pPr>
            <a:lvl5pPr marL="0" indent="1862633">
              <a:buSzTx/>
              <a:buFontTx/>
              <a:buNone/>
              <a:defRPr sz="2400" b="1">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294358" y="1712295"/>
            <a:ext cx="5285772" cy="839171"/>
          </a:xfrm>
          <a:prstGeom prst="rect">
            <a:avLst/>
          </a:prstGeom>
        </p:spPr>
        <p:txBody>
          <a:bodyPr anchor="b"/>
          <a:lstStyle/>
          <a:p>
            <a:pPr marL="0" indent="0">
              <a:buSzTx/>
              <a:buFontTx/>
              <a:buNone/>
              <a:defRPr sz="2400" b="1">
                <a:latin typeface="+mj-lt"/>
                <a:ea typeface="+mj-ea"/>
                <a:cs typeface="+mj-cs"/>
                <a:sym typeface="Helvetica"/>
              </a:defRPr>
            </a:pPr>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r>
              <a:t>Title Text</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4" name="Shape 11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15" name="Shape 115"/>
          <p:cNvSpPr>
            <a:spLocks noGrp="1"/>
          </p:cNvSpPr>
          <p:nvPr>
            <p:ph type="body" sz="half" idx="1"/>
          </p:nvPr>
        </p:nvSpPr>
        <p:spPr>
          <a:xfrm>
            <a:off x="5285771" y="1005710"/>
            <a:ext cx="6294359" cy="4963878"/>
          </a:xfrm>
          <a:prstGeom prst="rect">
            <a:avLst/>
          </a:prstGeom>
        </p:spPr>
        <p:txBody>
          <a:bodyPr/>
          <a:lstStyle>
            <a:lvl1pPr>
              <a:defRPr sz="3200"/>
            </a:lvl1pPr>
            <a:lvl2pPr marL="731748" indent="-266090">
              <a:defRPr sz="3200"/>
            </a:lvl2pPr>
            <a:lvl3pPr marL="1241755" indent="-310438">
              <a:defRPr sz="3200"/>
            </a:lvl3pPr>
            <a:lvl4pPr marL="1769501" indent="-372526">
              <a:defRPr sz="3200"/>
            </a:lvl4pPr>
            <a:lvl5pPr marL="2235159" indent="-372526">
              <a:defRPr sz="3200"/>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quarter" idx="13"/>
          </p:nvPr>
        </p:nvSpPr>
        <p:spPr>
          <a:xfrm>
            <a:off x="856408" y="2095500"/>
            <a:ext cx="4010064" cy="3882174"/>
          </a:xfrm>
          <a:prstGeom prst="rect">
            <a:avLst/>
          </a:prstGeom>
        </p:spPr>
        <p:txBody>
          <a:bodyPr/>
          <a:lstStyle/>
          <a:p>
            <a:pPr marL="0" indent="0">
              <a:buSzTx/>
              <a:buFontTx/>
              <a:buNone/>
              <a:defRPr sz="1600"/>
            </a:pPr>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24" name="Shape 12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25" name="Shape 125"/>
          <p:cNvSpPr>
            <a:spLocks noGrp="1"/>
          </p:cNvSpPr>
          <p:nvPr>
            <p:ph type="pic" sz="half" idx="13"/>
          </p:nvPr>
        </p:nvSpPr>
        <p:spPr>
          <a:xfrm>
            <a:off x="5285771" y="1005710"/>
            <a:ext cx="6294359" cy="4963878"/>
          </a:xfrm>
          <a:prstGeom prst="rect">
            <a:avLst/>
          </a:prstGeom>
        </p:spPr>
        <p:txBody>
          <a:bodyPr lIns="91439" rIns="91439">
            <a:noAutofit/>
          </a:bodyPr>
          <a:lstStyle/>
          <a:p>
            <a:endParaRPr/>
          </a:p>
        </p:txBody>
      </p:sp>
      <p:sp>
        <p:nvSpPr>
          <p:cNvPr id="126" name="Shape 126"/>
          <p:cNvSpPr>
            <a:spLocks noGrp="1"/>
          </p:cNvSpPr>
          <p:nvPr>
            <p:ph type="body" sz="quarter" idx="1"/>
          </p:nvPr>
        </p:nvSpPr>
        <p:spPr>
          <a:xfrm>
            <a:off x="856408" y="2095500"/>
            <a:ext cx="4010064" cy="3882174"/>
          </a:xfrm>
          <a:prstGeom prst="rect">
            <a:avLst/>
          </a:prstGeom>
        </p:spPr>
        <p:txBody>
          <a:bodyPr/>
          <a:lstStyle>
            <a:lvl1pPr marL="0" indent="0">
              <a:buSzTx/>
              <a:buFontTx/>
              <a:buNone/>
              <a:defRPr sz="1600"/>
            </a:lvl1pPr>
            <a:lvl2pPr marL="0" indent="465658">
              <a:buSzTx/>
              <a:buFontTx/>
              <a:buNone/>
              <a:defRPr sz="1600"/>
            </a:lvl2pPr>
            <a:lvl3pPr marL="0" indent="931316">
              <a:buSzTx/>
              <a:buFontTx/>
              <a:buNone/>
              <a:defRPr sz="1600"/>
            </a:lvl3pPr>
            <a:lvl4pPr marL="0" indent="1396975">
              <a:buSzTx/>
              <a:buFontTx/>
              <a:buNone/>
              <a:defRPr sz="1600"/>
            </a:lvl4pPr>
            <a:lvl5pPr marL="0" indent="1862633">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43" name="Shape 143"/>
          <p:cNvSpPr>
            <a:spLocks noGrp="1"/>
          </p:cNvSpPr>
          <p:nvPr>
            <p:ph type="title"/>
          </p:nvPr>
        </p:nvSpPr>
        <p:spPr>
          <a:xfrm>
            <a:off x="8897580" y="371885"/>
            <a:ext cx="2680931" cy="5919467"/>
          </a:xfrm>
          <a:prstGeom prst="rect">
            <a:avLst/>
          </a:prstGeom>
        </p:spPr>
        <p:txBody>
          <a:bodyPr/>
          <a:lstStyle/>
          <a:p>
            <a:r>
              <a:t>Title Text</a:t>
            </a:r>
          </a:p>
        </p:txBody>
      </p:sp>
      <p:sp>
        <p:nvSpPr>
          <p:cNvPr id="144" name="Shape 144"/>
          <p:cNvSpPr>
            <a:spLocks noGrp="1"/>
          </p:cNvSpPr>
          <p:nvPr>
            <p:ph type="body" idx="1"/>
          </p:nvPr>
        </p:nvSpPr>
        <p:spPr>
          <a:xfrm>
            <a:off x="854789" y="371885"/>
            <a:ext cx="7887376" cy="59194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52" name="Shape 152"/>
          <p:cNvSpPr>
            <a:spLocks noGrp="1"/>
          </p:cNvSpPr>
          <p:nvPr>
            <p:ph type="body" idx="1"/>
          </p:nvPr>
        </p:nvSpPr>
        <p:spPr>
          <a:xfrm>
            <a:off x="274639" y="1212850"/>
            <a:ext cx="11887202" cy="3839133"/>
          </a:xfrm>
          <a:prstGeom prst="rect">
            <a:avLst/>
          </a:prstGeom>
        </p:spPr>
        <p:txBody>
          <a:bodyPr lIns="91438" tIns="91438" rIns="91438" bIns="91438"/>
          <a:lstStyle>
            <a:lvl1pPr marL="342400" indent="-342400" defTabSz="931388">
              <a:spcBef>
                <a:spcPts val="800"/>
              </a:spcBef>
              <a:buSzPct val="90000"/>
              <a:defRPr sz="3800">
                <a:solidFill>
                  <a:schemeClr val="accent5"/>
                </a:solidFill>
                <a:latin typeface="Segoe UI Semilight"/>
                <a:ea typeface="Segoe UI Semilight"/>
                <a:cs typeface="Segoe UI Semilight"/>
                <a:sym typeface="Segoe UI Semilight"/>
              </a:defRPr>
            </a:lvl1pPr>
            <a:lvl2pPr marL="733945" indent="-391543" defTabSz="931388">
              <a:spcBef>
                <a:spcPts val="800"/>
              </a:spcBef>
              <a:buSzPct val="90000"/>
              <a:defRPr sz="3800">
                <a:solidFill>
                  <a:schemeClr val="accent5"/>
                </a:solidFill>
                <a:latin typeface="Segoe UI Semilight"/>
                <a:ea typeface="Segoe UI Semilight"/>
                <a:cs typeface="Segoe UI Semilight"/>
                <a:sym typeface="Segoe UI Semilight"/>
              </a:defRPr>
            </a:lvl2pPr>
            <a:lvl3pPr marL="1015794" indent="-445125" defTabSz="931388">
              <a:spcBef>
                <a:spcPts val="800"/>
              </a:spcBef>
              <a:buSzPct val="90000"/>
              <a:defRPr sz="3800">
                <a:solidFill>
                  <a:schemeClr val="accent5"/>
                </a:solidFill>
                <a:latin typeface="Segoe UI Semilight"/>
                <a:ea typeface="Segoe UI Semilight"/>
                <a:cs typeface="Segoe UI Semilight"/>
                <a:sym typeface="Segoe UI Semilight"/>
              </a:defRPr>
            </a:lvl3pPr>
            <a:lvl4pPr marL="1293521" indent="-494582" defTabSz="931388">
              <a:spcBef>
                <a:spcPts val="800"/>
              </a:spcBef>
              <a:buSzPct val="90000"/>
              <a:defRPr sz="3800">
                <a:solidFill>
                  <a:schemeClr val="accent5"/>
                </a:solidFill>
                <a:latin typeface="Segoe UI Semilight"/>
                <a:ea typeface="Segoe UI Semilight"/>
                <a:cs typeface="Segoe UI Semilight"/>
                <a:sym typeface="Segoe UI Semilight"/>
              </a:defRPr>
            </a:lvl4pPr>
            <a:lvl5pPr marL="1521788" indent="-494582" defTabSz="931388">
              <a:spcBef>
                <a:spcPts val="800"/>
              </a:spcBef>
              <a:buSzPct val="90000"/>
              <a:defRPr sz="38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title"/>
          </p:nvPr>
        </p:nvSpPr>
        <p:spPr>
          <a:xfrm>
            <a:off x="274639" y="295275"/>
            <a:ext cx="11889565" cy="917576"/>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54" name="Shape 154"/>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xfrm>
            <a:off x="274639" y="295275"/>
            <a:ext cx="11889565" cy="1334561"/>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62" name="Shape 162"/>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69" name="Shape 169"/>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274639" y="295275"/>
            <a:ext cx="11889565" cy="1334560"/>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21" name="Shape 21"/>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FFFFFF"/>
        </a:solidFill>
        <a:effectLst/>
      </p:bgPr>
    </p:bg>
    <p:spTree>
      <p:nvGrpSpPr>
        <p:cNvPr id="1" name=""/>
        <p:cNvGrpSpPr/>
        <p:nvPr/>
      </p:nvGrpSpPr>
      <p:grpSpPr>
        <a:xfrm>
          <a:off x="0" y="0"/>
          <a:ext cx="0" cy="0"/>
          <a:chOff x="0" y="0"/>
          <a:chExt cx="0" cy="0"/>
        </a:xfrm>
      </p:grpSpPr>
      <p:sp>
        <p:nvSpPr>
          <p:cNvPr id="176" name="Shape 176"/>
          <p:cNvSpPr/>
          <p:nvPr/>
        </p:nvSpPr>
        <p:spPr>
          <a:xfrm>
            <a:off x="274638" y="3033565"/>
            <a:ext cx="7313322" cy="3664100"/>
          </a:xfrm>
          <a:prstGeom prst="rect">
            <a:avLst/>
          </a:prstGeom>
          <a:solidFill>
            <a:schemeClr val="accent5">
              <a:alpha val="90000"/>
            </a:schemeClr>
          </a:solidFill>
          <a:ln w="12700">
            <a:miter lim="400000"/>
          </a:ln>
        </p:spPr>
        <p:txBody>
          <a:bodyPr lIns="146304" tIns="146304" rIns="146304" bIns="146304"/>
          <a:lstStyle/>
          <a:p>
            <a:pPr algn="ctr" defTabSz="931119">
              <a:lnSpc>
                <a:spcPct val="90000"/>
              </a:lnSpc>
              <a:defRPr sz="2300">
                <a:solidFill>
                  <a:srgbClr val="FFFFFF"/>
                </a:solidFill>
                <a:latin typeface="Segoe UI Semilight"/>
                <a:ea typeface="Segoe UI Semilight"/>
                <a:cs typeface="Segoe UI Semilight"/>
                <a:sym typeface="Segoe UI Semilight"/>
              </a:defRPr>
            </a:pPr>
            <a:endParaRPr/>
          </a:p>
        </p:txBody>
      </p:sp>
      <p:sp>
        <p:nvSpPr>
          <p:cNvPr id="177" name="Shape 177"/>
          <p:cNvSpPr>
            <a:spLocks noGrp="1"/>
          </p:cNvSpPr>
          <p:nvPr>
            <p:ph type="title"/>
          </p:nvPr>
        </p:nvSpPr>
        <p:spPr>
          <a:xfrm>
            <a:off x="274702" y="3040064"/>
            <a:ext cx="7315137" cy="1830110"/>
          </a:xfrm>
          <a:prstGeom prst="rect">
            <a:avLst/>
          </a:prstGeom>
        </p:spPr>
        <p:txBody>
          <a:bodyPr lIns="91438" tIns="91438" rIns="91438" bIns="91438" anchor="t"/>
          <a:lstStyle>
            <a:lvl1pPr defTabSz="931388">
              <a:defRPr sz="5200" spc="-100">
                <a:solidFill>
                  <a:srgbClr val="FFFFFF"/>
                </a:solidFill>
                <a:latin typeface="Segoe UI Light"/>
                <a:ea typeface="Segoe UI Light"/>
                <a:cs typeface="Segoe UI Light"/>
                <a:sym typeface="Segoe UI Light"/>
              </a:defRPr>
            </a:lvl1pPr>
          </a:lstStyle>
          <a:p>
            <a:r>
              <a:t>Title Text</a:t>
            </a:r>
          </a:p>
        </p:txBody>
      </p:sp>
      <p:sp>
        <p:nvSpPr>
          <p:cNvPr id="178" name="Shape 178"/>
          <p:cNvSpPr>
            <a:spLocks noGrp="1"/>
          </p:cNvSpPr>
          <p:nvPr>
            <p:ph type="body" sz="quarter" idx="1"/>
          </p:nvPr>
        </p:nvSpPr>
        <p:spPr>
          <a:xfrm>
            <a:off x="274702" y="4870172"/>
            <a:ext cx="7315139" cy="2114829"/>
          </a:xfrm>
          <a:prstGeom prst="rect">
            <a:avLst/>
          </a:prstGeom>
        </p:spPr>
        <p:txBody>
          <a:bodyPr lIns="109728" tIns="109728" rIns="109728" bIns="109728"/>
          <a:lstStyle>
            <a:lvl1pPr marL="0" indent="0" defTabSz="931388">
              <a:spcBef>
                <a:spcPts val="0"/>
              </a:spcBef>
              <a:buSzTx/>
              <a:buFontTx/>
              <a:buNone/>
              <a:defRPr sz="3000">
                <a:solidFill>
                  <a:srgbClr val="FFFFFF"/>
                </a:solidFill>
                <a:latin typeface="Segoe UI Light"/>
                <a:ea typeface="Segoe UI Light"/>
                <a:cs typeface="Segoe UI Light"/>
                <a:sym typeface="Segoe UI Light"/>
              </a:defRPr>
            </a:lvl1pPr>
            <a:lvl2pPr marL="653630" indent="-311225" defTabSz="931388">
              <a:spcBef>
                <a:spcPts val="0"/>
              </a:spcBef>
              <a:buSzPct val="90000"/>
              <a:buFontTx/>
              <a:defRPr sz="3000">
                <a:solidFill>
                  <a:srgbClr val="FFFFFF"/>
                </a:solidFill>
                <a:latin typeface="Segoe UI Light"/>
                <a:ea typeface="Segoe UI Light"/>
                <a:cs typeface="Segoe UI Light"/>
                <a:sym typeface="Segoe UI Light"/>
              </a:defRPr>
            </a:lvl2pPr>
            <a:lvl3pPr marL="924486" indent="-353816" defTabSz="931388">
              <a:spcBef>
                <a:spcPts val="0"/>
              </a:spcBef>
              <a:buSzPct val="90000"/>
              <a:buFontTx/>
              <a:defRPr sz="3000">
                <a:solidFill>
                  <a:srgbClr val="FFFFFF"/>
                </a:solidFill>
                <a:latin typeface="Segoe UI Light"/>
                <a:ea typeface="Segoe UI Light"/>
                <a:cs typeface="Segoe UI Light"/>
                <a:sym typeface="Segoe UI Light"/>
              </a:defRPr>
            </a:lvl3pPr>
            <a:lvl4pPr marL="1192069" indent="-393129" defTabSz="931388">
              <a:spcBef>
                <a:spcPts val="0"/>
              </a:spcBef>
              <a:buSzPct val="90000"/>
              <a:buFontTx/>
              <a:defRPr sz="3000">
                <a:solidFill>
                  <a:srgbClr val="FFFFFF"/>
                </a:solidFill>
                <a:latin typeface="Segoe UI Light"/>
                <a:ea typeface="Segoe UI Light"/>
                <a:cs typeface="Segoe UI Light"/>
                <a:sym typeface="Segoe UI Light"/>
              </a:defRPr>
            </a:lvl4pPr>
            <a:lvl5pPr marL="1420335" indent="-393129" defTabSz="931388">
              <a:spcBef>
                <a:spcPts val="0"/>
              </a:spcBef>
              <a:buSzPct val="90000"/>
              <a:buFontTx/>
              <a:defRPr sz="30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79" name="Shape 179"/>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186"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5000" spc="-102">
                <a:solidFill>
                  <a:schemeClr val="accent1"/>
                </a:solidFill>
                <a:latin typeface="Segoe UI Light"/>
                <a:ea typeface="Segoe UI Light"/>
                <a:cs typeface="Segoe UI Light"/>
                <a:sym typeface="Segoe UI Light"/>
              </a:defRPr>
            </a:lvl1pPr>
          </a:lstStyle>
          <a:p>
            <a:r>
              <a:t>Title Text</a:t>
            </a:r>
          </a:p>
        </p:txBody>
      </p:sp>
      <p:sp>
        <p:nvSpPr>
          <p:cNvPr id="187" name="Shape 187"/>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94" name="Shape 194"/>
          <p:cNvSpPr>
            <a:spLocks noGrp="1"/>
          </p:cNvSpPr>
          <p:nvPr>
            <p:ph type="title"/>
          </p:nvPr>
        </p:nvSpPr>
        <p:spPr>
          <a:xfrm>
            <a:off x="1554162" y="1143146"/>
            <a:ext cx="9324976" cy="2431816"/>
          </a:xfrm>
          <a:prstGeom prst="rect">
            <a:avLst/>
          </a:prstGeom>
        </p:spPr>
        <p:txBody>
          <a:bodyPr anchor="b"/>
          <a:lstStyle>
            <a:lvl1pPr algn="ctr">
              <a:defRPr sz="6100"/>
            </a:lvl1pPr>
          </a:lstStyle>
          <a:p>
            <a:r>
              <a:t>Title Text</a:t>
            </a:r>
          </a:p>
        </p:txBody>
      </p:sp>
      <p:sp>
        <p:nvSpPr>
          <p:cNvPr id="195" name="Shape 195"/>
          <p:cNvSpPr>
            <a:spLocks noGrp="1"/>
          </p:cNvSpPr>
          <p:nvPr>
            <p:ph type="body" sz="quarter" idx="1"/>
          </p:nvPr>
        </p:nvSpPr>
        <p:spPr>
          <a:xfrm>
            <a:off x="1554162" y="3668743"/>
            <a:ext cx="9324976" cy="1686425"/>
          </a:xfrm>
          <a:prstGeom prst="rect">
            <a:avLst/>
          </a:prstGeom>
        </p:spPr>
        <p:txBody>
          <a:bodyPr/>
          <a:lstStyle>
            <a:lvl1pPr marL="0" indent="0" algn="ctr">
              <a:buSzTx/>
              <a:buFontTx/>
              <a:buNone/>
              <a:defRPr sz="2400"/>
            </a:lvl1pPr>
            <a:lvl2pPr marL="0" indent="465658" algn="ctr">
              <a:buSzTx/>
              <a:buFontTx/>
              <a:buNone/>
              <a:defRPr sz="2400"/>
            </a:lvl2pPr>
            <a:lvl3pPr marL="0" indent="931316" algn="ctr">
              <a:buSzTx/>
              <a:buFontTx/>
              <a:buNone/>
              <a:defRPr sz="2400"/>
            </a:lvl3pPr>
            <a:lvl4pPr marL="0" indent="1396975" algn="ctr">
              <a:buSzTx/>
              <a:buFontTx/>
              <a:buNone/>
              <a:defRPr sz="2400"/>
            </a:lvl4pPr>
            <a:lvl5pPr marL="0" indent="1862633"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pic>
        <p:nvPicPr>
          <p:cNvPr id="203" name="image1.jpg" descr="SQLSaturday_Interior_Corner-01.jpg"/>
          <p:cNvPicPr>
            <a:picLocks noChangeAspect="1"/>
          </p:cNvPicPr>
          <p:nvPr/>
        </p:nvPicPr>
        <p:blipFill>
          <a:blip r:embed="rId2">
            <a:extLst/>
          </a:blip>
          <a:stretch>
            <a:fillRect/>
          </a:stretch>
        </p:blipFill>
        <p:spPr>
          <a:xfrm>
            <a:off x="6919086" y="6055297"/>
            <a:ext cx="3962630" cy="938103"/>
          </a:xfrm>
          <a:prstGeom prst="rect">
            <a:avLst/>
          </a:prstGeom>
          <a:ln w="12700">
            <a:miter lim="400000"/>
          </a:ln>
        </p:spPr>
      </p:pic>
      <p:sp>
        <p:nvSpPr>
          <p:cNvPr id="204" name="Shape 204"/>
          <p:cNvSpPr>
            <a:spLocks noGrp="1"/>
          </p:cNvSpPr>
          <p:nvPr>
            <p:ph type="title"/>
          </p:nvPr>
        </p:nvSpPr>
        <p:spPr>
          <a:xfrm>
            <a:off x="2025649" y="279723"/>
            <a:ext cx="8382002" cy="1164168"/>
          </a:xfrm>
          <a:prstGeom prst="rect">
            <a:avLst/>
          </a:prstGeom>
        </p:spPr>
        <p:txBody>
          <a:bodyPr lIns="0" tIns="0" rIns="0" bIns="0"/>
          <a:lstStyle>
            <a:lvl1pPr defTabSz="465666">
              <a:lnSpc>
                <a:spcPct val="100000"/>
              </a:lnSpc>
              <a:defRPr sz="3400">
                <a:solidFill>
                  <a:srgbClr val="19405F"/>
                </a:solidFill>
                <a:latin typeface="+mj-lt"/>
                <a:ea typeface="+mj-ea"/>
                <a:cs typeface="+mj-cs"/>
                <a:sym typeface="Helvetica"/>
              </a:defRPr>
            </a:lvl1pPr>
          </a:lstStyle>
          <a:p>
            <a:r>
              <a:t>Title Text</a:t>
            </a:r>
          </a:p>
        </p:txBody>
      </p:sp>
      <p:sp>
        <p:nvSpPr>
          <p:cNvPr id="205" name="Shape 205"/>
          <p:cNvSpPr>
            <a:spLocks noGrp="1"/>
          </p:cNvSpPr>
          <p:nvPr>
            <p:ph type="body" idx="1"/>
          </p:nvPr>
        </p:nvSpPr>
        <p:spPr>
          <a:xfrm>
            <a:off x="2025649" y="1629833"/>
            <a:ext cx="8382002" cy="4609778"/>
          </a:xfrm>
          <a:prstGeom prst="rect">
            <a:avLst/>
          </a:prstGeom>
        </p:spPr>
        <p:txBody>
          <a:bodyPr lIns="46566" tIns="46566" rIns="46566" bIns="46566"/>
          <a:lstStyle>
            <a:lvl1pPr marL="342900" indent="-342900" defTabSz="465666">
              <a:lnSpc>
                <a:spcPct val="100000"/>
              </a:lnSpc>
              <a:spcBef>
                <a:spcPts val="700"/>
              </a:spcBef>
              <a:buClr>
                <a:srgbClr val="A6A6A6"/>
              </a:buClr>
              <a:defRPr sz="3000">
                <a:solidFill>
                  <a:srgbClr val="3E3F3E"/>
                </a:solidFill>
                <a:latin typeface="+mj-lt"/>
                <a:ea typeface="+mj-ea"/>
                <a:cs typeface="+mj-cs"/>
                <a:sym typeface="Helvetica"/>
              </a:defRPr>
            </a:lvl1pPr>
            <a:lvl2pPr marL="786911" indent="-329711" defTabSz="465666">
              <a:lnSpc>
                <a:spcPct val="100000"/>
              </a:lnSpc>
              <a:spcBef>
                <a:spcPts val="700"/>
              </a:spcBef>
              <a:buClr>
                <a:srgbClr val="A6A6A6"/>
              </a:buClr>
              <a:defRPr sz="3000">
                <a:solidFill>
                  <a:srgbClr val="3E3F3E"/>
                </a:solidFill>
                <a:latin typeface="+mj-lt"/>
                <a:ea typeface="+mj-ea"/>
                <a:cs typeface="+mj-cs"/>
                <a:sym typeface="Helvetica"/>
              </a:defRPr>
            </a:lvl2pPr>
            <a:lvl3pPr marL="1226127" indent="-311727" defTabSz="465666">
              <a:lnSpc>
                <a:spcPct val="100000"/>
              </a:lnSpc>
              <a:spcBef>
                <a:spcPts val="700"/>
              </a:spcBef>
              <a:buClr>
                <a:srgbClr val="A6A6A6"/>
              </a:buClr>
              <a:defRPr sz="3000">
                <a:solidFill>
                  <a:srgbClr val="3E3F3E"/>
                </a:solidFill>
                <a:latin typeface="+mj-lt"/>
                <a:ea typeface="+mj-ea"/>
                <a:cs typeface="+mj-cs"/>
                <a:sym typeface="Helvetica"/>
              </a:defRPr>
            </a:lvl3pPr>
            <a:lvl4pPr marL="1752600" indent="-381000" defTabSz="465666">
              <a:lnSpc>
                <a:spcPct val="100000"/>
              </a:lnSpc>
              <a:spcBef>
                <a:spcPts val="700"/>
              </a:spcBef>
              <a:buClr>
                <a:srgbClr val="A6A6A6"/>
              </a:buClr>
              <a:defRPr sz="3000">
                <a:solidFill>
                  <a:srgbClr val="3E3F3E"/>
                </a:solidFill>
                <a:latin typeface="+mj-lt"/>
                <a:ea typeface="+mj-ea"/>
                <a:cs typeface="+mj-cs"/>
                <a:sym typeface="Helvetica"/>
              </a:defRPr>
            </a:lvl4pPr>
            <a:lvl5pPr marL="2257425" indent="-428625" defTabSz="465666">
              <a:lnSpc>
                <a:spcPct val="100000"/>
              </a:lnSpc>
              <a:spcBef>
                <a:spcPts val="700"/>
              </a:spcBef>
              <a:buClr>
                <a:srgbClr val="A6A6A6"/>
              </a:buClr>
              <a:defRPr sz="3000">
                <a:solidFill>
                  <a:srgbClr val="3E3F3E"/>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06"/>
          <p:cNvSpPr>
            <a:spLocks noGrp="1"/>
          </p:cNvSpPr>
          <p:nvPr>
            <p:ph type="sldNum" sz="quarter" idx="2"/>
          </p:nvPr>
        </p:nvSpPr>
        <p:spPr>
          <a:xfrm>
            <a:off x="6061428" y="6288116"/>
            <a:ext cx="2173112" cy="371888"/>
          </a:xfrm>
          <a:prstGeom prst="rect">
            <a:avLst/>
          </a:prstGeom>
        </p:spPr>
        <p:txBody>
          <a:bodyPr lIns="46566" tIns="46566" rIns="46566" bIns="46566"/>
          <a:lstStyle>
            <a:lvl1pPr defTabSz="465666">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FFFFFF"/>
        </a:solidFill>
        <a:effectLst/>
      </p:bgPr>
    </p:bg>
    <p:spTree>
      <p:nvGrpSpPr>
        <p:cNvPr id="1" name=""/>
        <p:cNvGrpSpPr/>
        <p:nvPr/>
      </p:nvGrpSpPr>
      <p:grpSpPr>
        <a:xfrm>
          <a:off x="0" y="0"/>
          <a:ext cx="0" cy="0"/>
          <a:chOff x="0" y="0"/>
          <a:chExt cx="0" cy="0"/>
        </a:xfrm>
      </p:grpSpPr>
      <p:sp>
        <p:nvSpPr>
          <p:cNvPr id="35" name="Shape 35"/>
          <p:cNvSpPr/>
          <p:nvPr/>
        </p:nvSpPr>
        <p:spPr>
          <a:xfrm>
            <a:off x="274638" y="3033565"/>
            <a:ext cx="7313322" cy="3664099"/>
          </a:xfrm>
          <a:prstGeom prst="rect">
            <a:avLst/>
          </a:prstGeom>
          <a:solidFill>
            <a:schemeClr val="accent5">
              <a:alpha val="90000"/>
            </a:schemeClr>
          </a:solidFill>
          <a:ln w="12700">
            <a:miter lim="400000"/>
          </a:ln>
        </p:spPr>
        <p:txBody>
          <a:bodyPr lIns="146304" tIns="146304" rIns="146304" bIns="146304"/>
          <a:lstStyle/>
          <a:p>
            <a:pPr algn="ctr" defTabSz="932292">
              <a:lnSpc>
                <a:spcPct val="90000"/>
              </a:lnSpc>
              <a:defRPr sz="2400">
                <a:solidFill>
                  <a:srgbClr val="FFFFFF"/>
                </a:solidFill>
                <a:latin typeface="Segoe UI Semilight"/>
                <a:ea typeface="Segoe UI Semilight"/>
                <a:cs typeface="Segoe UI Semilight"/>
                <a:sym typeface="Segoe UI Semilight"/>
              </a:defRPr>
            </a:pPr>
            <a:endParaRPr/>
          </a:p>
        </p:txBody>
      </p:sp>
      <p:sp>
        <p:nvSpPr>
          <p:cNvPr id="36" name="Shape 36"/>
          <p:cNvSpPr>
            <a:spLocks noGrp="1"/>
          </p:cNvSpPr>
          <p:nvPr>
            <p:ph type="title"/>
          </p:nvPr>
        </p:nvSpPr>
        <p:spPr>
          <a:xfrm>
            <a:off x="274702" y="3040063"/>
            <a:ext cx="7315136" cy="1830110"/>
          </a:xfrm>
          <a:prstGeom prst="rect">
            <a:avLst/>
          </a:prstGeom>
        </p:spPr>
        <p:txBody>
          <a:bodyPr lIns="91438" tIns="91438" rIns="91438" bIns="91438" anchor="t"/>
          <a:lstStyle>
            <a:lvl1pPr defTabSz="932563">
              <a:defRPr sz="5300" spc="-100">
                <a:solidFill>
                  <a:srgbClr val="FFFFFF"/>
                </a:solidFill>
                <a:latin typeface="Segoe UI Light"/>
                <a:ea typeface="Segoe UI Light"/>
                <a:cs typeface="Segoe UI Light"/>
                <a:sym typeface="Segoe UI Light"/>
              </a:defRPr>
            </a:lvl1pPr>
          </a:lstStyle>
          <a:p>
            <a:r>
              <a:t>Title Text</a:t>
            </a:r>
          </a:p>
        </p:txBody>
      </p:sp>
      <p:sp>
        <p:nvSpPr>
          <p:cNvPr id="37" name="Shape 37"/>
          <p:cNvSpPr>
            <a:spLocks noGrp="1"/>
          </p:cNvSpPr>
          <p:nvPr>
            <p:ph type="body" sz="quarter" idx="1"/>
          </p:nvPr>
        </p:nvSpPr>
        <p:spPr>
          <a:xfrm>
            <a:off x="274702" y="4870172"/>
            <a:ext cx="7315138" cy="2114829"/>
          </a:xfrm>
          <a:prstGeom prst="rect">
            <a:avLst/>
          </a:prstGeom>
        </p:spPr>
        <p:txBody>
          <a:bodyPr lIns="109728" tIns="109728" rIns="109728" bIns="109728"/>
          <a:lstStyle>
            <a:lvl1pPr marL="0" indent="0" defTabSz="932563">
              <a:spcBef>
                <a:spcPts val="0"/>
              </a:spcBef>
              <a:buSzTx/>
              <a:buFontTx/>
              <a:buNone/>
              <a:defRPr sz="3100">
                <a:solidFill>
                  <a:srgbClr val="FFFFFF"/>
                </a:solidFill>
                <a:latin typeface="Segoe UI Light"/>
                <a:ea typeface="Segoe UI Light"/>
                <a:cs typeface="Segoe UI Light"/>
                <a:sym typeface="Segoe UI Light"/>
              </a:defRPr>
            </a:lvl1pPr>
            <a:lvl2pPr marL="654452" indent="-311617" defTabSz="932563">
              <a:spcBef>
                <a:spcPts val="0"/>
              </a:spcBef>
              <a:buSzPct val="90000"/>
              <a:buFontTx/>
              <a:defRPr sz="3100">
                <a:solidFill>
                  <a:srgbClr val="FFFFFF"/>
                </a:solidFill>
                <a:latin typeface="Segoe UI Light"/>
                <a:ea typeface="Segoe UI Light"/>
                <a:cs typeface="Segoe UI Light"/>
                <a:sym typeface="Segoe UI Light"/>
              </a:defRPr>
            </a:lvl2pPr>
            <a:lvl3pPr marL="925652" indent="-354262" defTabSz="932563">
              <a:spcBef>
                <a:spcPts val="0"/>
              </a:spcBef>
              <a:buSzPct val="90000"/>
              <a:buFontTx/>
              <a:defRPr sz="3100">
                <a:solidFill>
                  <a:srgbClr val="FFFFFF"/>
                </a:solidFill>
                <a:latin typeface="Segoe UI Light"/>
                <a:ea typeface="Segoe UI Light"/>
                <a:cs typeface="Segoe UI Light"/>
                <a:sym typeface="Segoe UI Light"/>
              </a:defRPr>
            </a:lvl3pPr>
            <a:lvl4pPr marL="1193571" indent="-393625" defTabSz="932563">
              <a:spcBef>
                <a:spcPts val="0"/>
              </a:spcBef>
              <a:buSzPct val="90000"/>
              <a:buFontTx/>
              <a:defRPr sz="3100">
                <a:solidFill>
                  <a:srgbClr val="FFFFFF"/>
                </a:solidFill>
                <a:latin typeface="Segoe UI Light"/>
                <a:ea typeface="Segoe UI Light"/>
                <a:cs typeface="Segoe UI Light"/>
                <a:sym typeface="Segoe UI Light"/>
              </a:defRPr>
            </a:lvl4pPr>
            <a:lvl5pPr marL="1422125" indent="-393625" defTabSz="932563">
              <a:spcBef>
                <a:spcPts val="0"/>
              </a:spcBef>
              <a:buSzPct val="90000"/>
              <a:buFontTx/>
              <a:defRPr sz="3100">
                <a:solidFill>
                  <a:srgbClr val="FFFFFF"/>
                </a:solidFill>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74320" y="292082"/>
            <a:ext cx="11887201" cy="1337752"/>
          </a:xfrm>
          <a:prstGeom prst="rect">
            <a:avLst/>
          </a:prstGeom>
        </p:spPr>
        <p:txBody>
          <a:bodyPr lIns="91438" tIns="91438" rIns="91438" bIns="91438" anchor="t"/>
          <a:lstStyle>
            <a:lvl1pPr defTabSz="932563">
              <a:defRPr sz="5100" spc="-102">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3" name="Shape 53"/>
          <p:cNvSpPr>
            <a:spLocks noGrp="1"/>
          </p:cNvSpPr>
          <p:nvPr>
            <p:ph type="title"/>
          </p:nvPr>
        </p:nvSpPr>
        <p:spPr>
          <a:xfrm>
            <a:off x="1554162" y="1143146"/>
            <a:ext cx="9324976" cy="2431816"/>
          </a:xfrm>
          <a:prstGeom prst="rect">
            <a:avLst/>
          </a:prstGeom>
        </p:spPr>
        <p:txBody>
          <a:bodyPr anchor="b"/>
          <a:lstStyle>
            <a:lvl1pPr algn="ctr">
              <a:defRPr sz="6100"/>
            </a:lvl1pPr>
          </a:lstStyle>
          <a:p>
            <a:r>
              <a:t>Title Text</a:t>
            </a:r>
          </a:p>
        </p:txBody>
      </p:sp>
      <p:sp>
        <p:nvSpPr>
          <p:cNvPr id="54" name="Shape 54"/>
          <p:cNvSpPr>
            <a:spLocks noGrp="1"/>
          </p:cNvSpPr>
          <p:nvPr>
            <p:ph type="body" sz="quarter" idx="1"/>
          </p:nvPr>
        </p:nvSpPr>
        <p:spPr>
          <a:xfrm>
            <a:off x="1554162" y="3668743"/>
            <a:ext cx="9324976" cy="1686425"/>
          </a:xfrm>
          <a:prstGeom prst="rect">
            <a:avLst/>
          </a:prstGeom>
        </p:spPr>
        <p:txBody>
          <a:bodyPr/>
          <a:lstStyle>
            <a:lvl1pPr marL="0" indent="0" algn="ctr">
              <a:buSzTx/>
              <a:buFontTx/>
              <a:buNone/>
              <a:defRPr sz="2400"/>
            </a:lvl1pPr>
            <a:lvl2pPr marL="0" indent="465658" algn="ctr">
              <a:buSzTx/>
              <a:buFontTx/>
              <a:buNone/>
              <a:defRPr sz="2400"/>
            </a:lvl2pPr>
            <a:lvl3pPr marL="0" indent="931316" algn="ctr">
              <a:buSzTx/>
              <a:buFontTx/>
              <a:buNone/>
              <a:defRPr sz="2400"/>
            </a:lvl3pPr>
            <a:lvl4pPr marL="0" indent="1396975" algn="ctr">
              <a:buSzTx/>
              <a:buFontTx/>
              <a:buNone/>
              <a:defRPr sz="2400"/>
            </a:lvl4pPr>
            <a:lvl5pPr marL="0" indent="1862633"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1" name="Shape 71"/>
          <p:cNvSpPr>
            <a:spLocks noGrp="1"/>
          </p:cNvSpPr>
          <p:nvPr>
            <p:ph type="title"/>
          </p:nvPr>
        </p:nvSpPr>
        <p:spPr>
          <a:xfrm>
            <a:off x="848314" y="1741401"/>
            <a:ext cx="10723721" cy="2905566"/>
          </a:xfrm>
          <a:prstGeom prst="rect">
            <a:avLst/>
          </a:prstGeom>
        </p:spPr>
        <p:txBody>
          <a:bodyPr anchor="b"/>
          <a:lstStyle>
            <a:lvl1pPr>
              <a:defRPr sz="6100"/>
            </a:lvl1pPr>
          </a:lstStyle>
          <a:p>
            <a:r>
              <a:t>Title Text</a:t>
            </a:r>
          </a:p>
        </p:txBody>
      </p:sp>
      <p:sp>
        <p:nvSpPr>
          <p:cNvPr id="72" name="Shape 72"/>
          <p:cNvSpPr>
            <a:spLocks noGrp="1"/>
          </p:cNvSpPr>
          <p:nvPr>
            <p:ph type="body" sz="quarter" idx="1"/>
          </p:nvPr>
        </p:nvSpPr>
        <p:spPr>
          <a:xfrm>
            <a:off x="848314" y="4674453"/>
            <a:ext cx="10723721" cy="1527969"/>
          </a:xfrm>
          <a:prstGeom prst="rect">
            <a:avLst/>
          </a:prstGeom>
        </p:spPr>
        <p:txBody>
          <a:bodyPr/>
          <a:lstStyle>
            <a:lvl1pPr marL="0" indent="0">
              <a:buSzTx/>
              <a:buFontTx/>
              <a:buNone/>
              <a:defRPr sz="2400">
                <a:solidFill>
                  <a:srgbClr val="888888"/>
                </a:solidFill>
              </a:defRPr>
            </a:lvl1pPr>
            <a:lvl2pPr marL="0" indent="465658">
              <a:buSzTx/>
              <a:buFontTx/>
              <a:buNone/>
              <a:defRPr sz="2400">
                <a:solidFill>
                  <a:srgbClr val="888888"/>
                </a:solidFill>
              </a:defRPr>
            </a:lvl2pPr>
            <a:lvl3pPr marL="0" indent="931316">
              <a:buSzTx/>
              <a:buFontTx/>
              <a:buNone/>
              <a:defRPr sz="2400">
                <a:solidFill>
                  <a:srgbClr val="888888"/>
                </a:solidFill>
              </a:defRPr>
            </a:lvl3pPr>
            <a:lvl4pPr marL="0" indent="1396975">
              <a:buSzTx/>
              <a:buFontTx/>
              <a:buNone/>
              <a:defRPr sz="2400">
                <a:solidFill>
                  <a:srgbClr val="888888"/>
                </a:solidFill>
              </a:defRPr>
            </a:lvl4pPr>
            <a:lvl5pPr marL="0" indent="1862633">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854789" y="1859433"/>
            <a:ext cx="5284154" cy="44319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54789" y="371886"/>
            <a:ext cx="10723722" cy="13501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54789" y="1859433"/>
            <a:ext cx="10723722" cy="443191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304855" y="6525383"/>
            <a:ext cx="273657" cy="269241"/>
          </a:xfrm>
          <a:prstGeom prst="rect">
            <a:avLst/>
          </a:prstGeom>
          <a:ln w="12700">
            <a:miter lim="400000"/>
          </a:ln>
        </p:spPr>
        <p:txBody>
          <a:bodyPr wrap="none" lIns="45719" rIns="45719" anchor="ctr">
            <a:spAutoFit/>
          </a:bodyPr>
          <a:lstStyle>
            <a:lvl1pPr algn="r">
              <a:defRPr sz="1200">
                <a:solidFill>
                  <a:srgbClr val="888888"/>
                </a:solidFill>
                <a:latin typeface="Segoe UI Semilight"/>
                <a:ea typeface="Segoe UI Semilight"/>
                <a:cs typeface="Segoe UI Semilight"/>
                <a:sym typeface="Segoe UI Semi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1pPr>
      <a:lvl2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2pPr>
      <a:lvl3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3pPr>
      <a:lvl4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4pPr>
      <a:lvl5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5pPr>
      <a:lvl6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6pPr>
      <a:lvl7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7pPr>
      <a:lvl8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8pPr>
      <a:lvl9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www.realcajunrecipes.com/" TargetMode="External"/><Relationship Id="rId3" Type="http://schemas.openxmlformats.org/officeDocument/2006/relationships/image" Target="../media/image4.png"/><Relationship Id="rId7" Type="http://schemas.openxmlformats.org/officeDocument/2006/relationships/hyperlink" Target="https://blog.netnerds.net/"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hyperlink" Target="http://linkedin.com/in/chrissylemaire"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hyperlink" Target="http://twitter.com/c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6" name="Shape 216"/>
          <p:cNvSpPr>
            <a:spLocks noGrp="1"/>
          </p:cNvSpPr>
          <p:nvPr>
            <p:ph type="title"/>
          </p:nvPr>
        </p:nvSpPr>
        <p:spPr>
          <a:xfrm>
            <a:off x="274701" y="1593669"/>
            <a:ext cx="11873757" cy="4005622"/>
          </a:xfrm>
          <a:prstGeom prst="rect">
            <a:avLst/>
          </a:prstGeom>
          <a:solidFill>
            <a:schemeClr val="accent1"/>
          </a:solidFill>
        </p:spPr>
        <p:txBody>
          <a:bodyPr lIns="0" tIns="0" rIns="0" bIns="0"/>
          <a:lstStyle/>
          <a:p>
            <a:pPr algn="ctr"/>
            <a:r>
              <a:rPr dirty="0"/>
              <a:t>Simplifying SQL Server Migrations</a:t>
            </a:r>
          </a:p>
          <a:p>
            <a:pPr algn="ctr"/>
            <a:r>
              <a:rPr dirty="0"/>
              <a:t>using PowerShell</a:t>
            </a:r>
          </a:p>
        </p:txBody>
      </p:sp>
      <p:sp>
        <p:nvSpPr>
          <p:cNvPr id="217" name="Shape 217"/>
          <p:cNvSpPr/>
          <p:nvPr/>
        </p:nvSpPr>
        <p:spPr>
          <a:xfrm>
            <a:off x="274700" y="5599288"/>
            <a:ext cx="7315142" cy="1112267"/>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109728" tIns="109728" rIns="109728" bIns="109728">
            <a:spAutoFit/>
          </a:bodyPr>
          <a:lstStyle/>
          <a:p>
            <a:pPr defTabSz="932563">
              <a:lnSpc>
                <a:spcPct val="90000"/>
              </a:lnSpc>
              <a:defRPr sz="3100">
                <a:solidFill>
                  <a:srgbClr val="FFFFFF"/>
                </a:solidFill>
                <a:latin typeface="Segoe UI Light"/>
                <a:ea typeface="Segoe UI Light"/>
                <a:cs typeface="Segoe UI Light"/>
                <a:sym typeface="Segoe UI Light"/>
              </a:defRPr>
            </a:pPr>
            <a:r>
              <a:rPr dirty="0"/>
              <a:t>Chrissy LeMaire</a:t>
            </a:r>
            <a:endParaRPr dirty="0">
              <a:solidFill>
                <a:srgbClr val="000000"/>
              </a:solidFill>
              <a:latin typeface="Segoe UI Semilight"/>
              <a:ea typeface="Segoe UI Semilight"/>
              <a:cs typeface="Segoe UI Semilight"/>
              <a:sym typeface="Segoe UI Semilight"/>
            </a:endParaRPr>
          </a:p>
          <a:p>
            <a:pPr defTabSz="932563">
              <a:lnSpc>
                <a:spcPct val="90000"/>
              </a:lnSpc>
              <a:defRPr sz="3100">
                <a:solidFill>
                  <a:srgbClr val="FFFFFF"/>
                </a:solidFill>
                <a:latin typeface="Segoe UI Light"/>
                <a:ea typeface="Segoe UI Light"/>
                <a:cs typeface="Segoe UI Light"/>
                <a:sym typeface="Segoe UI Light"/>
              </a:defRPr>
            </a:pPr>
            <a:r>
              <a:rPr dirty="0"/>
              <a:t>PowerShell MVP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74" name="Shape 374"/>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grpSp>
        <p:nvGrpSpPr>
          <p:cNvPr id="377" name="Group 377"/>
          <p:cNvGrpSpPr/>
          <p:nvPr/>
        </p:nvGrpSpPr>
        <p:grpSpPr>
          <a:xfrm>
            <a:off x="1891950" y="1876703"/>
            <a:ext cx="3945169" cy="3533898"/>
            <a:chOff x="0" y="0"/>
            <a:chExt cx="3945168" cy="3533897"/>
          </a:xfrm>
        </p:grpSpPr>
        <p:sp>
          <p:nvSpPr>
            <p:cNvPr id="375" name="Shape 375"/>
            <p:cNvSpPr/>
            <p:nvPr/>
          </p:nvSpPr>
          <p:spPr>
            <a:xfrm>
              <a:off x="0" y="0"/>
              <a:ext cx="3945169" cy="353389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76" name="Shape 376"/>
            <p:cNvSpPr/>
            <p:nvPr/>
          </p:nvSpPr>
          <p:spPr>
            <a:xfrm>
              <a:off x="144790" y="324035"/>
              <a:ext cx="3736782" cy="3063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defTabSz="914400">
                <a:defRPr sz="2400">
                  <a:solidFill>
                    <a:srgbClr val="FFFFFF"/>
                  </a:solidFill>
                  <a:latin typeface="Segoe UI Light"/>
                  <a:ea typeface="Segoe UI Light"/>
                  <a:cs typeface="Segoe UI Light"/>
                  <a:sym typeface="Segoe UI Light"/>
                </a:defRPr>
              </a:pPr>
              <a:r>
                <a:t>SSIS Transfer Logins Task</a:t>
              </a:r>
              <a:br/>
              <a:endParaRPr/>
            </a:p>
            <a:p>
              <a:pPr defTabSz="914400">
                <a:defRPr>
                  <a:solidFill>
                    <a:srgbClr val="FFFFFF"/>
                  </a:solidFill>
                  <a:latin typeface="Segoe UI Light"/>
                  <a:ea typeface="Segoe UI Light"/>
                  <a:cs typeface="Segoe UI Light"/>
                  <a:sym typeface="Segoe UI Light"/>
                </a:defRPr>
              </a:pPr>
              <a:r>
                <a:t>Very painful </a:t>
              </a:r>
              <a:br/>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changes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disables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br/>
              <a:endParaRPr/>
            </a:p>
          </p:txBody>
        </p:sp>
      </p:grpSp>
      <p:grpSp>
        <p:nvGrpSpPr>
          <p:cNvPr id="380" name="Group 380"/>
          <p:cNvGrpSpPr/>
          <p:nvPr/>
        </p:nvGrpSpPr>
        <p:grpSpPr>
          <a:xfrm>
            <a:off x="6149848" y="1876702"/>
            <a:ext cx="4024670" cy="3533900"/>
            <a:chOff x="0" y="0"/>
            <a:chExt cx="4024669" cy="3533899"/>
          </a:xfrm>
        </p:grpSpPr>
        <p:sp>
          <p:nvSpPr>
            <p:cNvPr id="378" name="Shape 378"/>
            <p:cNvSpPr/>
            <p:nvPr/>
          </p:nvSpPr>
          <p:spPr>
            <a:xfrm>
              <a:off x="-1" y="-1"/>
              <a:ext cx="3960298" cy="3533900"/>
            </a:xfrm>
            <a:prstGeom prst="rect">
              <a:avLst/>
            </a:prstGeom>
            <a:solidFill>
              <a:srgbClr val="FF8C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79" name="Shape 379"/>
            <p:cNvSpPr/>
            <p:nvPr/>
          </p:nvSpPr>
          <p:spPr>
            <a:xfrm>
              <a:off x="287887" y="324036"/>
              <a:ext cx="3736782" cy="2872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defTabSz="914400">
                <a:defRPr sz="2400">
                  <a:solidFill>
                    <a:srgbClr val="FFFFFF"/>
                  </a:solidFill>
                  <a:latin typeface="Segoe UI Light"/>
                  <a:ea typeface="Segoe UI Light"/>
                  <a:cs typeface="Segoe UI Light"/>
                  <a:sym typeface="Segoe UI Light"/>
                </a:defRPr>
              </a:pPr>
              <a:r>
                <a:t>sp_help_revlogin</a:t>
              </a:r>
              <a:br/>
              <a:br/>
              <a:r>
                <a:rPr sz="1800"/>
                <a:t>Less painful, but still..</a:t>
              </a:r>
              <a:br>
                <a:rPr sz="1800"/>
              </a:br>
              <a:endParaRPr sz="1800"/>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passwords &amp; SIDs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doesn’t disable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still manual / doesn’t scale well</a:t>
              </a:r>
            </a:p>
          </p:txBody>
        </p:sp>
      </p:grpSp>
      <p:sp>
        <p:nvSpPr>
          <p:cNvPr id="381" name="Shape 381"/>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Login migration methods</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86" name="Shape 3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87" name="Shape 38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Login migrating using sp_help_revlogin</a:t>
            </a:r>
          </a:p>
        </p:txBody>
      </p:sp>
      <p:pic>
        <p:nvPicPr>
          <p:cNvPr id="388" name="media3.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6085" y="1139144"/>
            <a:ext cx="9256893" cy="520293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93" name="Shape 393"/>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94" name="Shape 394"/>
          <p:cNvSpPr/>
          <p:nvPr/>
        </p:nvSpPr>
        <p:spPr>
          <a:xfrm>
            <a:off x="1973240" y="1678228"/>
            <a:ext cx="3736783" cy="30632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defRPr sz="2400">
                <a:solidFill>
                  <a:srgbClr val="FFFFFF"/>
                </a:solidFill>
                <a:latin typeface="Segoe UI Light"/>
                <a:ea typeface="Segoe UI Light"/>
                <a:cs typeface="Segoe UI Light"/>
                <a:sym typeface="Segoe UI Light"/>
              </a:defRPr>
            </a:pPr>
            <a:r>
              <a:t>SSIS Transfer Logins Task</a:t>
            </a:r>
            <a:br/>
            <a:endParaRPr/>
          </a:p>
          <a:p>
            <a:pPr defTabSz="914400">
              <a:defRPr>
                <a:solidFill>
                  <a:srgbClr val="FFFFFF"/>
                </a:solidFill>
                <a:latin typeface="Segoe UI Light"/>
                <a:ea typeface="Segoe UI Light"/>
                <a:cs typeface="Segoe UI Light"/>
                <a:sym typeface="Segoe UI Light"/>
              </a:defRPr>
            </a:pPr>
            <a:r>
              <a:t>Very painful </a:t>
            </a:r>
            <a:br/>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changes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disables account</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br/>
            <a:endParaRPr/>
          </a:p>
        </p:txBody>
      </p:sp>
      <p:sp>
        <p:nvSpPr>
          <p:cNvPr id="395" name="Shape 395"/>
          <p:cNvSpPr/>
          <p:nvPr/>
        </p:nvSpPr>
        <p:spPr>
          <a:xfrm>
            <a:off x="6437736" y="1678228"/>
            <a:ext cx="3736781" cy="287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defRPr sz="2400">
                <a:solidFill>
                  <a:srgbClr val="FFFFFF"/>
                </a:solidFill>
                <a:latin typeface="Segoe UI Light"/>
                <a:ea typeface="Segoe UI Light"/>
                <a:cs typeface="Segoe UI Light"/>
                <a:sym typeface="Segoe UI Light"/>
              </a:defRPr>
            </a:pPr>
            <a:r>
              <a:t>sp_help_revlogin</a:t>
            </a:r>
            <a:br/>
            <a:br/>
            <a:r>
              <a:rPr sz="1800"/>
              <a:t>Less painful, but still..</a:t>
            </a:r>
            <a:br>
              <a:rPr sz="1800"/>
            </a:br>
            <a:endParaRPr sz="1800"/>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passwords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maintains SIDs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does not transfer server roles or server permission sets</a:t>
            </a:r>
            <a:endParaRPr>
              <a:solidFill>
                <a:srgbClr val="000000"/>
              </a:solidFill>
              <a:latin typeface="Segoe UI Semilight"/>
              <a:ea typeface="Segoe UI Semilight"/>
              <a:cs typeface="Segoe UI Semilight"/>
              <a:sym typeface="Segoe UI Semilight"/>
            </a:endParaRPr>
          </a:p>
          <a:p>
            <a:pPr marL="285750" indent="-285750" defTabSz="914400">
              <a:buClr>
                <a:srgbClr val="FFFFFF"/>
              </a:buClr>
              <a:buSzPct val="100000"/>
              <a:buFont typeface="Arial"/>
              <a:buChar char="•"/>
              <a:defRPr>
                <a:solidFill>
                  <a:srgbClr val="FFFFFF"/>
                </a:solidFill>
                <a:latin typeface="Segoe UI Light"/>
                <a:ea typeface="Segoe UI Light"/>
                <a:cs typeface="Segoe UI Light"/>
                <a:sym typeface="Segoe UI Light"/>
              </a:defRPr>
            </a:pPr>
            <a:r>
              <a:t>still manual / doesn’t scale well</a:t>
            </a:r>
          </a:p>
        </p:txBody>
      </p:sp>
      <p:sp>
        <p:nvSpPr>
          <p:cNvPr id="396" name="Shape 396"/>
          <p:cNvSpPr/>
          <p:nvPr/>
        </p:nvSpPr>
        <p:spPr>
          <a:xfrm>
            <a:off x="6178374" y="2658554"/>
            <a:ext cx="3960296" cy="1123891"/>
          </a:xfrm>
          <a:prstGeom prst="rect">
            <a:avLst/>
          </a:prstGeom>
          <a:solidFill>
            <a:srgbClr val="00BCF2"/>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7" name="Shape 397"/>
          <p:cNvSpPr/>
          <p:nvPr/>
        </p:nvSpPr>
        <p:spPr>
          <a:xfrm>
            <a:off x="1887085" y="2658554"/>
            <a:ext cx="3960299" cy="1123891"/>
          </a:xfrm>
          <a:prstGeom prst="rect">
            <a:avLst/>
          </a:prstGeom>
          <a:solidFill>
            <a:srgbClr val="107C1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8" name="Shape 398"/>
          <p:cNvSpPr/>
          <p:nvPr/>
        </p:nvSpPr>
        <p:spPr>
          <a:xfrm>
            <a:off x="1862115" y="1406178"/>
            <a:ext cx="3976338" cy="1144366"/>
          </a:xfrm>
          <a:prstGeom prst="rect">
            <a:avLst/>
          </a:prstGeom>
          <a:solidFill>
            <a:srgbClr val="FF8C0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99" name="Shape 399"/>
          <p:cNvSpPr/>
          <p:nvPr/>
        </p:nvSpPr>
        <p:spPr>
          <a:xfrm>
            <a:off x="6176655" y="1406178"/>
            <a:ext cx="3945171" cy="1144366"/>
          </a:xfrm>
          <a:prstGeom prst="rect">
            <a:avLst/>
          </a:prstGeom>
          <a:solidFill>
            <a:srgbClr val="525252"/>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0" name="Shape 400"/>
          <p:cNvSpPr/>
          <p:nvPr/>
        </p:nvSpPr>
        <p:spPr>
          <a:xfrm>
            <a:off x="1877803" y="2738185"/>
            <a:ext cx="3945169" cy="459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Server Configs</a:t>
            </a:r>
          </a:p>
        </p:txBody>
      </p:sp>
      <p:sp>
        <p:nvSpPr>
          <p:cNvPr id="401" name="Shape 401"/>
          <p:cNvSpPr/>
          <p:nvPr/>
        </p:nvSpPr>
        <p:spPr>
          <a:xfrm>
            <a:off x="1870238" y="3146867"/>
            <a:ext cx="3952735" cy="5740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defRPr sz="1600">
                <a:solidFill>
                  <a:srgbClr val="FFFFFF"/>
                </a:solidFill>
                <a:latin typeface="Segoe UI Light"/>
                <a:ea typeface="Segoe UI Light"/>
                <a:cs typeface="Segoe UI Light"/>
                <a:sym typeface="Segoe UI Light"/>
              </a:defRPr>
            </a:pPr>
            <a:r>
              <a:t>Use some T-SQL or SMO to craft some </a:t>
            </a:r>
            <a:endParaRPr>
              <a:solidFill>
                <a:srgbClr val="000000"/>
              </a:solidFill>
              <a:latin typeface="Segoe UI Semilight"/>
              <a:ea typeface="Segoe UI Semilight"/>
              <a:cs typeface="Segoe UI Semilight"/>
              <a:sym typeface="Segoe UI Semilight"/>
            </a:endParaRPr>
          </a:p>
          <a:p>
            <a:pPr algn="ctr" defTabSz="914400">
              <a:defRPr sz="1600">
                <a:solidFill>
                  <a:srgbClr val="FFFFFF"/>
                </a:solidFill>
                <a:latin typeface="Segoe UI Light"/>
                <a:ea typeface="Segoe UI Light"/>
                <a:cs typeface="Segoe UI Light"/>
                <a:sym typeface="Segoe UI Light"/>
              </a:defRPr>
            </a:pPr>
            <a:r>
              <a:t>T-SQL to execute some T-SQL</a:t>
            </a:r>
          </a:p>
        </p:txBody>
      </p:sp>
      <p:sp>
        <p:nvSpPr>
          <p:cNvPr id="402" name="Shape 402"/>
          <p:cNvSpPr/>
          <p:nvPr/>
        </p:nvSpPr>
        <p:spPr>
          <a:xfrm>
            <a:off x="6188862" y="5078588"/>
            <a:ext cx="3960298" cy="1123891"/>
          </a:xfrm>
          <a:prstGeom prst="rect">
            <a:avLst/>
          </a:prstGeom>
          <a:solidFill>
            <a:srgbClr val="5C2D9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3" name="Shape 403"/>
          <p:cNvSpPr/>
          <p:nvPr/>
        </p:nvSpPr>
        <p:spPr>
          <a:xfrm>
            <a:off x="1903771" y="3862835"/>
            <a:ext cx="3945172" cy="1144365"/>
          </a:xfrm>
          <a:prstGeom prst="rect">
            <a:avLst/>
          </a:prstGeom>
          <a:solidFill>
            <a:schemeClr val="accent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4" name="Shape 404"/>
          <p:cNvSpPr/>
          <p:nvPr/>
        </p:nvSpPr>
        <p:spPr>
          <a:xfrm>
            <a:off x="6187144" y="3862835"/>
            <a:ext cx="3945169" cy="1144365"/>
          </a:xfrm>
          <a:prstGeom prst="rect">
            <a:avLst/>
          </a:prstGeom>
          <a:solidFill>
            <a:srgbClr val="80808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405" name="Shape 405"/>
          <p:cNvSpPr/>
          <p:nvPr/>
        </p:nvSpPr>
        <p:spPr>
          <a:xfrm>
            <a:off x="1896491" y="5078588"/>
            <a:ext cx="3960296" cy="1123891"/>
          </a:xfrm>
          <a:prstGeom prst="rect">
            <a:avLst/>
          </a:prstGeom>
          <a:solidFill>
            <a:srgbClr val="D83B0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grpSp>
        <p:nvGrpSpPr>
          <p:cNvPr id="408" name="Group 408"/>
          <p:cNvGrpSpPr/>
          <p:nvPr/>
        </p:nvGrpSpPr>
        <p:grpSpPr>
          <a:xfrm>
            <a:off x="6196426" y="2768862"/>
            <a:ext cx="3952735" cy="893038"/>
            <a:chOff x="0" y="0"/>
            <a:chExt cx="3952733" cy="893036"/>
          </a:xfrm>
        </p:grpSpPr>
        <p:sp>
          <p:nvSpPr>
            <p:cNvPr id="406" name="Shape 406"/>
            <p:cNvSpPr/>
            <p:nvPr/>
          </p:nvSpPr>
          <p:spPr>
            <a:xfrm>
              <a:off x="7562" y="-1"/>
              <a:ext cx="3945171" cy="4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defTabSz="914400">
                <a:defRPr sz="2400">
                  <a:solidFill>
                    <a:srgbClr val="FFFFFF"/>
                  </a:solidFill>
                  <a:latin typeface="Segoe UI Light"/>
                  <a:ea typeface="Segoe UI Light"/>
                  <a:cs typeface="Segoe UI Light"/>
                  <a:sym typeface="Segoe UI Light"/>
                </a:defRPr>
              </a:lvl1pPr>
            </a:lstStyle>
            <a:p>
              <a:r>
                <a:t>Database Mail</a:t>
              </a:r>
            </a:p>
          </p:txBody>
        </p:sp>
        <p:sp>
          <p:nvSpPr>
            <p:cNvPr id="407" name="Shape 407"/>
            <p:cNvSpPr/>
            <p:nvPr/>
          </p:nvSpPr>
          <p:spPr>
            <a:xfrm>
              <a:off x="-1" y="522198"/>
              <a:ext cx="3952735"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defTabSz="914400">
                <a:defRPr>
                  <a:solidFill>
                    <a:srgbClr val="FFFFFF"/>
                  </a:solidFill>
                  <a:latin typeface="Segoe UI Light"/>
                  <a:ea typeface="Segoe UI Light"/>
                  <a:cs typeface="Segoe UI Light"/>
                  <a:sym typeface="Segoe UI Light"/>
                </a:defRPr>
              </a:lvl1pPr>
            </a:lstStyle>
            <a:p>
              <a:r>
                <a:t>SMO, T-SQL, may include credentials</a:t>
              </a:r>
            </a:p>
          </p:txBody>
        </p:sp>
      </p:grpSp>
      <p:sp>
        <p:nvSpPr>
          <p:cNvPr id="409" name="Shape 409"/>
          <p:cNvSpPr/>
          <p:nvPr/>
        </p:nvSpPr>
        <p:spPr>
          <a:xfrm>
            <a:off x="6172339" y="1450753"/>
            <a:ext cx="3945169" cy="459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AlwaysOn</a:t>
            </a:r>
          </a:p>
        </p:txBody>
      </p:sp>
      <p:sp>
        <p:nvSpPr>
          <p:cNvPr id="410" name="Shape 410"/>
          <p:cNvSpPr/>
          <p:nvPr/>
        </p:nvSpPr>
        <p:spPr>
          <a:xfrm>
            <a:off x="2048161" y="1488494"/>
            <a:ext cx="3647575" cy="459739"/>
          </a:xfrm>
          <a:prstGeom prst="rect">
            <a:avLst/>
          </a:prstGeom>
          <a:solidFill>
            <a:srgbClr val="FF8C00"/>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Job Server Objects</a:t>
            </a:r>
          </a:p>
        </p:txBody>
      </p:sp>
      <p:sp>
        <p:nvSpPr>
          <p:cNvPr id="411" name="Shape 411"/>
          <p:cNvSpPr/>
          <p:nvPr/>
        </p:nvSpPr>
        <p:spPr>
          <a:xfrm>
            <a:off x="6196426" y="1972952"/>
            <a:ext cx="3952734" cy="370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Highly scriptable within SSMS &amp; SMO</a:t>
            </a:r>
          </a:p>
        </p:txBody>
      </p:sp>
      <p:sp>
        <p:nvSpPr>
          <p:cNvPr id="412" name="Shape 412"/>
          <p:cNvSpPr/>
          <p:nvPr/>
        </p:nvSpPr>
        <p:spPr>
          <a:xfrm>
            <a:off x="1862115" y="1964676"/>
            <a:ext cx="3972544" cy="574039"/>
          </a:xfrm>
          <a:prstGeom prst="rect">
            <a:avLst/>
          </a:prstGeom>
          <a:solidFill>
            <a:srgbClr val="FF8C00"/>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1600">
                <a:solidFill>
                  <a:srgbClr val="FFFFFF"/>
                </a:solidFill>
                <a:latin typeface="Segoe UI Light"/>
                <a:ea typeface="Segoe UI Light"/>
                <a:cs typeface="Segoe UI Light"/>
                <a:sym typeface="Segoe UI Light"/>
              </a:defRPr>
            </a:lvl1pPr>
          </a:lstStyle>
          <a:p>
            <a:r>
              <a:t>SSMS / SMO / SSIS Transfer Job Task / restore msdb</a:t>
            </a:r>
          </a:p>
        </p:txBody>
      </p:sp>
      <p:sp>
        <p:nvSpPr>
          <p:cNvPr id="413" name="Shape 413"/>
          <p:cNvSpPr/>
          <p:nvPr/>
        </p:nvSpPr>
        <p:spPr>
          <a:xfrm>
            <a:off x="1868240" y="3854451"/>
            <a:ext cx="3953794" cy="5232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800">
                <a:solidFill>
                  <a:srgbClr val="FFFFFF"/>
                </a:solidFill>
                <a:latin typeface="Segoe UI Light"/>
                <a:ea typeface="Segoe UI Light"/>
                <a:cs typeface="Segoe UI Light"/>
                <a:sym typeface="Segoe UI Light"/>
              </a:defRPr>
            </a:lvl1pPr>
          </a:lstStyle>
          <a:p>
            <a:r>
              <a:t>Linked Servers</a:t>
            </a:r>
          </a:p>
        </p:txBody>
      </p:sp>
      <p:sp>
        <p:nvSpPr>
          <p:cNvPr id="414" name="Shape 414"/>
          <p:cNvSpPr/>
          <p:nvPr/>
        </p:nvSpPr>
        <p:spPr>
          <a:xfrm>
            <a:off x="6187497" y="3854451"/>
            <a:ext cx="3954101" cy="523239"/>
          </a:xfrm>
          <a:prstGeom prst="rect">
            <a:avLst/>
          </a:prstGeom>
          <a:solidFill>
            <a:srgbClr val="969696"/>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800">
                <a:solidFill>
                  <a:srgbClr val="FFFFFF"/>
                </a:solidFill>
                <a:latin typeface="Segoe UI Light"/>
                <a:ea typeface="Segoe UI Light"/>
                <a:cs typeface="Segoe UI Light"/>
                <a:sym typeface="Segoe UI Light"/>
              </a:defRPr>
            </a:lvl1pPr>
          </a:lstStyle>
          <a:p>
            <a:r>
              <a:t>Credentials</a:t>
            </a:r>
          </a:p>
        </p:txBody>
      </p:sp>
      <p:sp>
        <p:nvSpPr>
          <p:cNvPr id="415" name="Shape 415"/>
          <p:cNvSpPr/>
          <p:nvPr/>
        </p:nvSpPr>
        <p:spPr>
          <a:xfrm>
            <a:off x="1878582" y="4319308"/>
            <a:ext cx="3943449" cy="6502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No way provided by Microsoft that includes passwords</a:t>
            </a:r>
          </a:p>
        </p:txBody>
      </p:sp>
      <p:sp>
        <p:nvSpPr>
          <p:cNvPr id="416" name="Shape 416"/>
          <p:cNvSpPr/>
          <p:nvPr/>
        </p:nvSpPr>
        <p:spPr>
          <a:xfrm>
            <a:off x="6188864" y="4356980"/>
            <a:ext cx="3960296" cy="650239"/>
          </a:xfrm>
          <a:prstGeom prst="rect">
            <a:avLst/>
          </a:prstGeom>
          <a:solidFill>
            <a:srgbClr val="969696"/>
          </a:solidFill>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No way provided by Microsoft that includes passwords</a:t>
            </a:r>
          </a:p>
        </p:txBody>
      </p:sp>
      <p:sp>
        <p:nvSpPr>
          <p:cNvPr id="417" name="Shape 417"/>
          <p:cNvSpPr/>
          <p:nvPr/>
        </p:nvSpPr>
        <p:spPr>
          <a:xfrm>
            <a:off x="1875802" y="5150596"/>
            <a:ext cx="3945170" cy="459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sz="2400">
                <a:solidFill>
                  <a:srgbClr val="FFFFFF"/>
                </a:solidFill>
                <a:latin typeface="Segoe UI Light"/>
                <a:ea typeface="Segoe UI Light"/>
                <a:cs typeface="Segoe UI Light"/>
                <a:sym typeface="Segoe UI Light"/>
              </a:defRPr>
            </a:lvl1pPr>
          </a:lstStyle>
          <a:p>
            <a:r>
              <a:t>Finding SQL Server Keys</a:t>
            </a:r>
          </a:p>
        </p:txBody>
      </p:sp>
      <p:sp>
        <p:nvSpPr>
          <p:cNvPr id="418" name="Shape 418"/>
          <p:cNvSpPr/>
          <p:nvPr/>
        </p:nvSpPr>
        <p:spPr>
          <a:xfrm>
            <a:off x="1868240" y="5654652"/>
            <a:ext cx="3952734" cy="3708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defTabSz="914400">
              <a:defRPr>
                <a:solidFill>
                  <a:srgbClr val="FFFFFF"/>
                </a:solidFill>
                <a:latin typeface="Segoe UI Light"/>
                <a:ea typeface="Segoe UI Light"/>
                <a:cs typeface="Segoe UI Light"/>
                <a:sym typeface="Segoe UI Light"/>
              </a:defRPr>
            </a:lvl1pPr>
          </a:lstStyle>
          <a:p>
            <a:r>
              <a:t>Dig through the registry</a:t>
            </a:r>
          </a:p>
        </p:txBody>
      </p:sp>
      <p:grpSp>
        <p:nvGrpSpPr>
          <p:cNvPr id="421" name="Group 421"/>
          <p:cNvGrpSpPr/>
          <p:nvPr/>
        </p:nvGrpSpPr>
        <p:grpSpPr>
          <a:xfrm>
            <a:off x="6202760" y="5147381"/>
            <a:ext cx="3952735" cy="970224"/>
            <a:chOff x="0" y="0"/>
            <a:chExt cx="3952733" cy="970223"/>
          </a:xfrm>
        </p:grpSpPr>
        <p:sp>
          <p:nvSpPr>
            <p:cNvPr id="419" name="Shape 419"/>
            <p:cNvSpPr/>
            <p:nvPr/>
          </p:nvSpPr>
          <p:spPr>
            <a:xfrm>
              <a:off x="7562" y="0"/>
              <a:ext cx="3945171" cy="4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defTabSz="914400">
                <a:defRPr sz="2400">
                  <a:solidFill>
                    <a:srgbClr val="FFFFFF"/>
                  </a:solidFill>
                  <a:latin typeface="Segoe UI Light"/>
                  <a:ea typeface="Segoe UI Light"/>
                  <a:cs typeface="Segoe UI Light"/>
                  <a:sym typeface="Segoe UI Light"/>
                </a:defRPr>
              </a:lvl1pPr>
            </a:lstStyle>
            <a:p>
              <a:r>
                <a:t>Central Management Server</a:t>
              </a:r>
            </a:p>
          </p:txBody>
        </p:sp>
        <p:sp>
          <p:nvSpPr>
            <p:cNvPr id="420" name="Shape 420"/>
            <p:cNvSpPr/>
            <p:nvPr/>
          </p:nvSpPr>
          <p:spPr>
            <a:xfrm>
              <a:off x="-1" y="396185"/>
              <a:ext cx="3952735"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defRPr sz="1600">
                  <a:solidFill>
                    <a:srgbClr val="FFFFFF"/>
                  </a:solidFill>
                  <a:latin typeface="Segoe UI Light"/>
                  <a:ea typeface="Segoe UI Light"/>
                  <a:cs typeface="Segoe UI Light"/>
                  <a:sym typeface="Segoe UI Light"/>
                </a:defRPr>
              </a:pPr>
              <a:r>
                <a:t>Import/Export </a:t>
              </a:r>
              <a:br/>
              <a:r>
                <a:t>but sometimes errors on import</a:t>
              </a:r>
            </a:p>
          </p:txBody>
        </p:sp>
      </p:grpSp>
      <p:sp>
        <p:nvSpPr>
          <p:cNvPr id="422" name="Shape 422"/>
          <p:cNvSpPr>
            <a:spLocks noGrp="1"/>
          </p:cNvSpPr>
          <p:nvPr>
            <p:ph type="title"/>
          </p:nvPr>
        </p:nvSpPr>
        <p:spPr>
          <a:xfrm>
            <a:off x="266249" y="265404"/>
            <a:ext cx="11883829" cy="946145"/>
          </a:xfrm>
          <a:prstGeom prst="rect">
            <a:avLst/>
          </a:prstGeom>
        </p:spPr>
        <p:txBody>
          <a:bodyPr lIns="0" tIns="0" rIns="0" bIns="0"/>
          <a:lstStyle>
            <a:lvl1pPr defTabSz="913910">
              <a:defRPr sz="4900" spc="-300">
                <a:solidFill>
                  <a:schemeClr val="accent5"/>
                </a:solidFill>
              </a:defRPr>
            </a:lvl1pPr>
          </a:lstStyle>
          <a:p>
            <a:r>
              <a:t>Migrating other stuff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27" name="Shape 427"/>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428" name="Shape 428"/>
          <p:cNvSpPr>
            <a:spLocks noGrp="1"/>
          </p:cNvSpPr>
          <p:nvPr>
            <p:ph type="title"/>
          </p:nvPr>
        </p:nvSpPr>
        <p:spPr>
          <a:xfrm>
            <a:off x="266249" y="265404"/>
            <a:ext cx="11883829" cy="946145"/>
          </a:xfrm>
          <a:prstGeom prst="rect">
            <a:avLst/>
          </a:prstGeom>
        </p:spPr>
        <p:txBody>
          <a:bodyPr lIns="0" tIns="0" rIns="0" bIns="0"/>
          <a:lstStyle>
            <a:lvl1pPr defTabSz="913910">
              <a:defRPr sz="4900" spc="-300">
                <a:solidFill>
                  <a:schemeClr val="accent5"/>
                </a:solidFill>
              </a:defRPr>
            </a:lvl1pPr>
          </a:lstStyle>
          <a:p>
            <a:r>
              <a:t>How CMS Import/Export usually goes for me.</a:t>
            </a:r>
          </a:p>
        </p:txBody>
      </p:sp>
      <p:pic>
        <p:nvPicPr>
          <p:cNvPr id="429" name="media4.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6085" y="1137800"/>
            <a:ext cx="9256892" cy="520293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2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34" name="Shape 434"/>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435" name="Shape 435"/>
          <p:cNvSpPr/>
          <p:nvPr/>
        </p:nvSpPr>
        <p:spPr>
          <a:xfrm>
            <a:off x="4935849" y="1019841"/>
            <a:ext cx="2542047" cy="660909"/>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lvl1pPr>
              <a:lnSpc>
                <a:spcPct val="90000"/>
              </a:lnSpc>
              <a:spcBef>
                <a:spcPts val="600"/>
              </a:spcBef>
              <a:defRPr sz="2400">
                <a:solidFill>
                  <a:schemeClr val="accent4"/>
                </a:solidFill>
                <a:latin typeface="Segoe UI Semilight"/>
                <a:ea typeface="Segoe UI Semilight"/>
                <a:cs typeface="Segoe UI Semilight"/>
                <a:sym typeface="Segoe UI Semilight"/>
              </a:defRPr>
            </a:lvl1pPr>
          </a:lstStyle>
          <a:p>
            <a:r>
              <a:t>dbatools module</a:t>
            </a:r>
          </a:p>
        </p:txBody>
      </p:sp>
      <p:sp>
        <p:nvSpPr>
          <p:cNvPr id="436" name="Shape 436"/>
          <p:cNvSpPr/>
          <p:nvPr/>
        </p:nvSpPr>
        <p:spPr>
          <a:xfrm>
            <a:off x="9795840" y="5828281"/>
            <a:ext cx="2276508" cy="370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737373"/>
                </a:solidFill>
                <a:latin typeface="Segoe UI Semilight"/>
                <a:ea typeface="Segoe UI Semilight"/>
                <a:cs typeface="Segoe UI Semilight"/>
                <a:sym typeface="Segoe UI Semilight"/>
              </a:defRPr>
            </a:lvl1pPr>
          </a:lstStyle>
          <a:p>
            <a:r>
              <a:t>Remember: Get-Help</a:t>
            </a:r>
          </a:p>
        </p:txBody>
      </p:sp>
      <p:sp>
        <p:nvSpPr>
          <p:cNvPr id="437" name="Shape 437"/>
          <p:cNvSpPr>
            <a:spLocks noGrp="1"/>
          </p:cNvSpPr>
          <p:nvPr>
            <p:ph type="body" sz="quarter" idx="4294967295"/>
          </p:nvPr>
        </p:nvSpPr>
        <p:spPr>
          <a:xfrm>
            <a:off x="2865945" y="1841781"/>
            <a:ext cx="3323336" cy="3600401"/>
          </a:xfrm>
          <a:prstGeom prst="rect">
            <a:avLst/>
          </a:prstGeom>
        </p:spPr>
        <p:txBody>
          <a:bodyPr/>
          <a:lstStyle/>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Copy-SqlLogin</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Copy-SqlDatabase</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Copy-SqlServerAgent</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Copy-SqlSpConfigure</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Copy-SqlDatabaseMail</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Copy-SqlBackupDevice</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Copy-SqlServerTrigger</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Copy-SqlLinkedServer</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Copy-SqlCredential</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Copy-SqlSysDBUserObjects</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Copy-SqlCentralManagementServer</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Copy-SqlAudit</a:t>
            </a:r>
          </a:p>
          <a:p>
            <a:pPr marL="0" indent="0" defTabSz="905255">
              <a:lnSpc>
                <a:spcPct val="100000"/>
              </a:lnSpc>
              <a:spcBef>
                <a:spcPts val="300"/>
              </a:spcBef>
              <a:buSzTx/>
              <a:buFontTx/>
              <a:buNone/>
              <a:tabLst>
                <a:tab pos="342900" algn="l"/>
                <a:tab pos="711200" algn="l"/>
                <a:tab pos="1155700" algn="l"/>
                <a:tab pos="1587500" algn="l"/>
                <a:tab pos="2032000" algn="l"/>
              </a:tabLst>
              <a:defRPr sz="1485">
                <a:latin typeface="Segoe UI Light"/>
                <a:ea typeface="Segoe UI Light"/>
                <a:cs typeface="Segoe UI Light"/>
                <a:sym typeface="Segoe UI Light"/>
              </a:defRPr>
            </a:pPr>
            <a:r>
              <a:t>Copy-SqlAuditSpecification</a:t>
            </a:r>
          </a:p>
        </p:txBody>
      </p:sp>
      <p:sp>
        <p:nvSpPr>
          <p:cNvPr id="438" name="Shape 438"/>
          <p:cNvSpPr/>
          <p:nvPr/>
        </p:nvSpPr>
        <p:spPr>
          <a:xfrm>
            <a:off x="6244019" y="1841781"/>
            <a:ext cx="3323336" cy="360040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Copy-SqlAgentCategory</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Copy-SqlAlert</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Copy-SqlCustomError</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Copy-SqlDataCollector</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Copy-SqlEndpoint</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Copy-SqlExtendedEvent</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Copy-SqlOperator</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Copy-SqlPolicyManagement</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Copy-SqlProxyAccount</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Copy-SqlResourceGovernor</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Copy-SqlServerTrigger</a:t>
            </a:r>
          </a:p>
          <a:p>
            <a:pPr defTabSz="914400">
              <a:spcBef>
                <a:spcPts val="300"/>
              </a:spcBef>
              <a:tabLst>
                <a:tab pos="355600" algn="l"/>
                <a:tab pos="723900" algn="l"/>
                <a:tab pos="1168400" algn="l"/>
                <a:tab pos="1612900" algn="l"/>
                <a:tab pos="2057400" algn="l"/>
              </a:tabLst>
              <a:defRPr sz="1500">
                <a:solidFill>
                  <a:srgbClr val="000000"/>
                </a:solidFill>
                <a:latin typeface="Segoe UI Light"/>
                <a:ea typeface="Segoe UI Light"/>
                <a:cs typeface="Segoe UI Light"/>
                <a:sym typeface="Segoe UI Light"/>
              </a:defRPr>
            </a:pPr>
            <a:r>
              <a:t>Copy-SqlSharedSchedule</a:t>
            </a:r>
          </a:p>
        </p:txBody>
      </p:sp>
      <p:sp>
        <p:nvSpPr>
          <p:cNvPr id="439" name="Shape 439"/>
          <p:cNvSpPr/>
          <p:nvPr/>
        </p:nvSpPr>
        <p:spPr>
          <a:xfrm>
            <a:off x="3833469" y="5688694"/>
            <a:ext cx="4746806" cy="521209"/>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lvl1pPr defTabSz="914400">
              <a:spcBef>
                <a:spcPts val="300"/>
              </a:spcBef>
              <a:tabLst>
                <a:tab pos="355600" algn="l"/>
                <a:tab pos="723900" algn="l"/>
                <a:tab pos="1168400" algn="l"/>
                <a:tab pos="1612900" algn="l"/>
                <a:tab pos="2057400" algn="l"/>
              </a:tabLst>
              <a:defRPr sz="1500" b="1">
                <a:solidFill>
                  <a:srgbClr val="000000"/>
                </a:solidFill>
                <a:latin typeface="Segoe UI Light"/>
                <a:ea typeface="Segoe UI Light"/>
                <a:cs typeface="Segoe UI Light"/>
                <a:sym typeface="Segoe UI Light"/>
              </a:defRPr>
            </a:lvl1pPr>
          </a:lstStyle>
          <a:p>
            <a:r>
              <a:t>Start-SqlMigration &amp; Test-SqlMigrationConstraint</a:t>
            </a:r>
          </a:p>
        </p:txBody>
      </p:sp>
      <p:sp>
        <p:nvSpPr>
          <p:cNvPr id="440" name="Shape 440"/>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        PowerShell, the better way.</a:t>
            </a:r>
          </a:p>
        </p:txBody>
      </p:sp>
      <p:pic>
        <p:nvPicPr>
          <p:cNvPr id="441"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a:extLst/>
          </a:blip>
          <a:stretch>
            <a:fillRect/>
          </a:stretch>
        </p:blipFill>
        <p:spPr>
          <a:xfrm>
            <a:off x="109493" y="141827"/>
            <a:ext cx="1014859" cy="1014860"/>
          </a:xfrm>
          <a:prstGeom prst="rect">
            <a:avLst/>
          </a:prstGeom>
          <a:ln w="12700">
            <a:miter lim="400000"/>
          </a:ln>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How to Get-Help</a:t>
            </a:r>
            <a:endParaRPr dirty="0"/>
          </a:p>
        </p:txBody>
      </p:sp>
      <p:sp>
        <p:nvSpPr>
          <p:cNvPr id="458" name="Shape 458"/>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59" name="Shape 459"/>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460" name="Shape 460"/>
          <p:cNvSpPr/>
          <p:nvPr/>
        </p:nvSpPr>
        <p:spPr>
          <a:xfrm>
            <a:off x="266249" y="1374679"/>
            <a:ext cx="11160194" cy="465819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within each command</a:t>
            </a:r>
            <a:br>
              <a:rPr lang="en-US" sz="3200" dirty="0"/>
            </a:br>
            <a:r>
              <a:rPr lang="en-US" sz="3200" dirty="0"/>
              <a:t>     Get-Help Start-</a:t>
            </a:r>
            <a:r>
              <a:rPr lang="en-US" sz="3200" dirty="0" err="1"/>
              <a:t>SqlMigration</a:t>
            </a:r>
            <a:r>
              <a:rPr lang="en-US" sz="3200" dirty="0"/>
              <a:t> –Detailed</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on dbatools.io</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dbatools.io/Start-</a:t>
            </a:r>
            <a:r>
              <a:rPr lang="en-US" sz="3200" dirty="0" err="1"/>
              <a:t>SqlMigration</a:t>
            </a:r>
            <a:endParaRPr lang="en-US" sz="3200" dirty="0"/>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dbatools.io/Repair-</a:t>
            </a:r>
            <a:r>
              <a:rPr lang="en-US" sz="3200" dirty="0" err="1"/>
              <a:t>SqlOrphanUser</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Some commands have videos</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a:t>
            </a:r>
            <a:r>
              <a:rPr lang="en-US" sz="3200" dirty="0" err="1"/>
              <a:t>youtube</a:t>
            </a:r>
            <a:endParaRPr lang="en-US" sz="3200" dirty="0"/>
          </a:p>
        </p:txBody>
      </p:sp>
    </p:spTree>
    <p:extLst>
      <p:ext uri="{BB962C8B-B14F-4D97-AF65-F5344CB8AC3E}">
        <p14:creationId xmlns:p14="http://schemas.microsoft.com/office/powerpoint/2010/main" val="342136877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lstStyle>
            <a:lvl1pPr>
              <a:defRPr sz="4800" spc="-200">
                <a:solidFill>
                  <a:schemeClr val="accent5"/>
                </a:solidFill>
              </a:defRPr>
            </a:lvl1pPr>
          </a:lstStyle>
          <a:p>
            <a:r>
              <a:t>Bonus Video! Fun with Out-Grid</a:t>
            </a:r>
          </a:p>
        </p:txBody>
      </p:sp>
      <p:sp>
        <p:nvSpPr>
          <p:cNvPr id="452" name="Shape 452"/>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53" name="Shape 453"/>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455" name="media7.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806474" y="1237676"/>
            <a:ext cx="8803378" cy="49519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9000" fill="hold"/>
                                        <p:tgtEl>
                                          <p:spTgt spid="4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5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Review</a:t>
            </a:r>
          </a:p>
        </p:txBody>
      </p:sp>
      <p:sp>
        <p:nvSpPr>
          <p:cNvPr id="458" name="Shape 458"/>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59" name="Shape 459"/>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460" name="Shape 460"/>
          <p:cNvSpPr/>
          <p:nvPr/>
        </p:nvSpPr>
        <p:spPr>
          <a:xfrm>
            <a:off x="266248" y="1350295"/>
            <a:ext cx="11160194" cy="391030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dirty="0"/>
              <a:t>PowerShell &lt;3 SQL Server &lt;3 PowerShell</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dirty="0"/>
              <a:t>Simplifies, and also prevents human error</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dirty="0"/>
              <a:t>No more checklists or boredom</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dirty="0"/>
              <a:t>Be a hero and impress your friends</a:t>
            </a:r>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dirty="0"/>
              <a:t>Find it at dbatools.io</a:t>
            </a:r>
            <a:endParaRPr lang="en-US" dirty="0"/>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lang="en-US" dirty="0"/>
              <a:t>Also, dbareports.io is awesome</a:t>
            </a:r>
            <a:endParaRPr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title"/>
          </p:nvPr>
        </p:nvSpPr>
        <p:spPr>
          <a:xfrm>
            <a:off x="273677" y="269433"/>
            <a:ext cx="11868995" cy="944965"/>
          </a:xfrm>
          <a:prstGeom prst="rect">
            <a:avLst/>
          </a:prstGeom>
        </p:spPr>
        <p:txBody>
          <a:bodyPr lIns="0" tIns="0" rIns="0" bIns="0"/>
          <a:lstStyle/>
          <a:p>
            <a:pPr defTabSz="596087">
              <a:defRPr sz="3000" spc="-200">
                <a:solidFill>
                  <a:schemeClr val="accent5"/>
                </a:solidFill>
              </a:defRPr>
            </a:pPr>
            <a:r>
              <a:t>-WhatIf</a:t>
            </a:r>
            <a:br/>
            <a:r>
              <a:rPr sz="2200">
                <a:solidFill>
                  <a:srgbClr val="969696"/>
                </a:solidFill>
              </a:rPr>
              <a:t>SQL Server migrations went more like this…</a:t>
            </a:r>
          </a:p>
        </p:txBody>
      </p:sp>
      <p:pic>
        <p:nvPicPr>
          <p:cNvPr id="222" name="start-sqlmigration-export.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2704017" y="1284496"/>
            <a:ext cx="7008315" cy="5256236"/>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93000" fill="hold"/>
                                        <p:tgtEl>
                                          <p:spTgt spid="2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grpSp>
        <p:nvGrpSpPr>
          <p:cNvPr id="256" name="Group 256"/>
          <p:cNvGrpSpPr/>
          <p:nvPr/>
        </p:nvGrpSpPr>
        <p:grpSpPr>
          <a:xfrm>
            <a:off x="2103777" y="1646889"/>
            <a:ext cx="8208771" cy="2036316"/>
            <a:chOff x="0" y="0"/>
            <a:chExt cx="8208770" cy="2036315"/>
          </a:xfrm>
        </p:grpSpPr>
        <p:sp>
          <p:nvSpPr>
            <p:cNvPr id="225" name="Shape 225"/>
            <p:cNvSpPr/>
            <p:nvPr/>
          </p:nvSpPr>
          <p:spPr>
            <a:xfrm>
              <a:off x="372029" y="0"/>
              <a:ext cx="574176"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Who</a:t>
              </a:r>
            </a:p>
          </p:txBody>
        </p:sp>
        <p:sp>
          <p:nvSpPr>
            <p:cNvPr id="226" name="Shape 226"/>
            <p:cNvSpPr/>
            <p:nvPr/>
          </p:nvSpPr>
          <p:spPr>
            <a:xfrm>
              <a:off x="3076572" y="0"/>
              <a:ext cx="637687"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What</a:t>
              </a:r>
            </a:p>
          </p:txBody>
        </p:sp>
        <p:sp>
          <p:nvSpPr>
            <p:cNvPr id="227" name="Shape 227"/>
            <p:cNvSpPr/>
            <p:nvPr/>
          </p:nvSpPr>
          <p:spPr>
            <a:xfrm>
              <a:off x="7133399" y="1665477"/>
              <a:ext cx="891738"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Demos!</a:t>
              </a:r>
            </a:p>
          </p:txBody>
        </p:sp>
        <p:sp>
          <p:nvSpPr>
            <p:cNvPr id="228" name="Shape 228"/>
            <p:cNvSpPr/>
            <p:nvPr/>
          </p:nvSpPr>
          <p:spPr>
            <a:xfrm>
              <a:off x="1767435" y="1665477"/>
              <a:ext cx="561339"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Why</a:t>
              </a:r>
            </a:p>
          </p:txBody>
        </p:sp>
        <p:sp>
          <p:nvSpPr>
            <p:cNvPr id="229" name="Shape 229"/>
            <p:cNvSpPr/>
            <p:nvPr/>
          </p:nvSpPr>
          <p:spPr>
            <a:xfrm>
              <a:off x="3992074" y="1665477"/>
              <a:ext cx="1628995"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Considerations</a:t>
              </a:r>
            </a:p>
          </p:txBody>
        </p:sp>
        <p:sp>
          <p:nvSpPr>
            <p:cNvPr id="230" name="Shape 230"/>
            <p:cNvSpPr/>
            <p:nvPr/>
          </p:nvSpPr>
          <p:spPr>
            <a:xfrm>
              <a:off x="5914088" y="0"/>
              <a:ext cx="561451"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How</a:t>
              </a:r>
            </a:p>
          </p:txBody>
        </p:sp>
        <p:sp>
          <p:nvSpPr>
            <p:cNvPr id="231" name="Shape 231"/>
            <p:cNvSpPr/>
            <p:nvPr/>
          </p:nvSpPr>
          <p:spPr>
            <a:xfrm>
              <a:off x="6936273" y="9292"/>
              <a:ext cx="1260422"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PowerShell</a:t>
              </a:r>
            </a:p>
          </p:txBody>
        </p:sp>
        <p:sp>
          <p:nvSpPr>
            <p:cNvPr id="232" name="Shape 232"/>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3" name="Shape 233"/>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5" name="Shape 235"/>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6" name="Shape 236"/>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7" name="Shape 237"/>
            <p:cNvSpPr/>
            <p:nvPr/>
          </p:nvSpPr>
          <p:spPr>
            <a:xfrm>
              <a:off x="6912767" y="396723"/>
              <a:ext cx="1296003" cy="129614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40" name="Group 240"/>
            <p:cNvGrpSpPr/>
            <p:nvPr/>
          </p:nvGrpSpPr>
          <p:grpSpPr>
            <a:xfrm>
              <a:off x="287949" y="684746"/>
              <a:ext cx="720066" cy="720066"/>
              <a:chOff x="-10" y="-10"/>
              <a:chExt cx="720064" cy="720065"/>
            </a:xfrm>
          </p:grpSpPr>
          <p:sp>
            <p:nvSpPr>
              <p:cNvPr id="238" name="Shape 23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9" name="Shape 239"/>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1</a:t>
                </a:r>
              </a:p>
            </p:txBody>
          </p:sp>
        </p:grpSp>
        <p:grpSp>
          <p:nvGrpSpPr>
            <p:cNvPr id="243" name="Group 243"/>
            <p:cNvGrpSpPr/>
            <p:nvPr/>
          </p:nvGrpSpPr>
          <p:grpSpPr>
            <a:xfrm>
              <a:off x="1669557" y="684746"/>
              <a:ext cx="720066" cy="720066"/>
              <a:chOff x="-10" y="-10"/>
              <a:chExt cx="720064" cy="720065"/>
            </a:xfrm>
          </p:grpSpPr>
          <p:sp>
            <p:nvSpPr>
              <p:cNvPr id="241" name="Shape 241"/>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2" name="Shape 242"/>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2</a:t>
                </a:r>
              </a:p>
            </p:txBody>
          </p:sp>
        </p:grpSp>
        <p:grpSp>
          <p:nvGrpSpPr>
            <p:cNvPr id="246" name="Group 246"/>
            <p:cNvGrpSpPr/>
            <p:nvPr/>
          </p:nvGrpSpPr>
          <p:grpSpPr>
            <a:xfrm>
              <a:off x="3053058" y="684746"/>
              <a:ext cx="720065" cy="720066"/>
              <a:chOff x="-10" y="-10"/>
              <a:chExt cx="720064" cy="720065"/>
            </a:xfrm>
          </p:grpSpPr>
          <p:sp>
            <p:nvSpPr>
              <p:cNvPr id="244" name="Shape 244"/>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5" name="Shape 245"/>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3</a:t>
                </a:r>
              </a:p>
            </p:txBody>
          </p:sp>
        </p:grpSp>
        <p:grpSp>
          <p:nvGrpSpPr>
            <p:cNvPr id="249" name="Group 249"/>
            <p:cNvGrpSpPr/>
            <p:nvPr/>
          </p:nvGrpSpPr>
          <p:grpSpPr>
            <a:xfrm>
              <a:off x="4435612" y="684746"/>
              <a:ext cx="720065" cy="720066"/>
              <a:chOff x="-10" y="-10"/>
              <a:chExt cx="720064" cy="720065"/>
            </a:xfrm>
          </p:grpSpPr>
          <p:sp>
            <p:nvSpPr>
              <p:cNvPr id="247" name="Shape 247"/>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8" name="Shape 248"/>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4</a:t>
                </a:r>
              </a:p>
            </p:txBody>
          </p:sp>
        </p:grpSp>
        <p:grpSp>
          <p:nvGrpSpPr>
            <p:cNvPr id="252" name="Group 252"/>
            <p:cNvGrpSpPr/>
            <p:nvPr/>
          </p:nvGrpSpPr>
          <p:grpSpPr>
            <a:xfrm>
              <a:off x="5818166" y="684746"/>
              <a:ext cx="720066" cy="720066"/>
              <a:chOff x="-10" y="-10"/>
              <a:chExt cx="720064" cy="720065"/>
            </a:xfrm>
          </p:grpSpPr>
          <p:sp>
            <p:nvSpPr>
              <p:cNvPr id="250" name="Shape 250"/>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1" name="Shape 251"/>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5</a:t>
                </a:r>
              </a:p>
            </p:txBody>
          </p:sp>
        </p:grpSp>
        <p:grpSp>
          <p:nvGrpSpPr>
            <p:cNvPr id="255" name="Group 255"/>
            <p:cNvGrpSpPr/>
            <p:nvPr/>
          </p:nvGrpSpPr>
          <p:grpSpPr>
            <a:xfrm>
              <a:off x="7200717" y="684746"/>
              <a:ext cx="720066" cy="720066"/>
              <a:chOff x="-10" y="-10"/>
              <a:chExt cx="720064" cy="720065"/>
            </a:xfrm>
          </p:grpSpPr>
          <p:sp>
            <p:nvSpPr>
              <p:cNvPr id="253" name="Shape 253"/>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4" name="Shape 254"/>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6</a:t>
                </a:r>
              </a:p>
            </p:txBody>
          </p:sp>
        </p:grpSp>
      </p:grpSp>
      <p:sp>
        <p:nvSpPr>
          <p:cNvPr id="257" name="Shape 257"/>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258" name="Shape 25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Agenda</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whoami</a:t>
            </a:r>
          </a:p>
        </p:txBody>
      </p:sp>
      <p:sp>
        <p:nvSpPr>
          <p:cNvPr id="263"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64" name="Shape 264"/>
          <p:cNvSpPr/>
          <p:nvPr/>
        </p:nvSpPr>
        <p:spPr>
          <a:xfrm>
            <a:off x="1932402" y="4149075"/>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9" name="Group 269"/>
          <p:cNvGrpSpPr/>
          <p:nvPr/>
        </p:nvGrpSpPr>
        <p:grpSpPr>
          <a:xfrm>
            <a:off x="1913470" y="2636907"/>
            <a:ext cx="1378498" cy="1296003"/>
            <a:chOff x="0" y="0"/>
            <a:chExt cx="1378497" cy="1296001"/>
          </a:xfrm>
        </p:grpSpPr>
        <p:sp>
          <p:nvSpPr>
            <p:cNvPr id="265" name="Shape 265"/>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68" name="Group 268"/>
            <p:cNvGrpSpPr/>
            <p:nvPr/>
          </p:nvGrpSpPr>
          <p:grpSpPr>
            <a:xfrm>
              <a:off x="335326" y="315249"/>
              <a:ext cx="707847" cy="665503"/>
              <a:chOff x="0" y="0"/>
              <a:chExt cx="707845" cy="665502"/>
            </a:xfrm>
          </p:grpSpPr>
          <p:sp>
            <p:nvSpPr>
              <p:cNvPr id="266" name="Shape 266"/>
              <p:cNvSpPr/>
              <p:nvPr/>
            </p:nvSpPr>
            <p:spPr>
              <a:xfrm>
                <a:off x="0" y="-1"/>
                <a:ext cx="707846" cy="665503"/>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pic>
            <p:nvPicPr>
              <p:cNvPr id="267" name="image4.png"/>
              <p:cNvPicPr>
                <a:picLocks noChangeAspect="1"/>
              </p:cNvPicPr>
              <p:nvPr/>
            </p:nvPicPr>
            <p:blipFill>
              <a:blip r:embed="rId3">
                <a:extLst/>
              </a:blip>
              <a:stretch>
                <a:fillRect/>
              </a:stretch>
            </p:blipFill>
            <p:spPr>
              <a:xfrm>
                <a:off x="0" y="-1"/>
                <a:ext cx="707846" cy="665504"/>
              </a:xfrm>
              <a:prstGeom prst="rect">
                <a:avLst/>
              </a:prstGeom>
              <a:ln w="12700" cap="flat">
                <a:noFill/>
                <a:miter lim="400000"/>
              </a:ln>
              <a:effectLst/>
            </p:spPr>
          </p:pic>
        </p:grpSp>
      </p:grpSp>
      <p:grpSp>
        <p:nvGrpSpPr>
          <p:cNvPr id="272" name="Group 272"/>
          <p:cNvGrpSpPr/>
          <p:nvPr/>
        </p:nvGrpSpPr>
        <p:grpSpPr>
          <a:xfrm>
            <a:off x="3219955" y="2636907"/>
            <a:ext cx="2664300" cy="1296005"/>
            <a:chOff x="0" y="-1"/>
            <a:chExt cx="2664299" cy="1296004"/>
          </a:xfrm>
        </p:grpSpPr>
        <p:sp>
          <p:nvSpPr>
            <p:cNvPr id="270" name="Shape 270"/>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71" name="Shape 271"/>
            <p:cNvSpPr/>
            <p:nvPr/>
          </p:nvSpPr>
          <p:spPr>
            <a:xfrm>
              <a:off x="-1" y="322879"/>
              <a:ext cx="2664300"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t>Email:</a:t>
              </a:r>
              <a:br/>
              <a:r>
                <a:t>clemaire@gmail.com</a:t>
              </a:r>
            </a:p>
          </p:txBody>
        </p:sp>
      </p:grpSp>
      <p:pic>
        <p:nvPicPr>
          <p:cNvPr id="273" name="image5.png"/>
          <p:cNvPicPr>
            <a:picLocks noChangeAspect="1"/>
          </p:cNvPicPr>
          <p:nvPr/>
        </p:nvPicPr>
        <p:blipFill>
          <a:blip r:embed="rId4">
            <a:extLst/>
          </a:blip>
          <a:stretch>
            <a:fillRect/>
          </a:stretch>
        </p:blipFill>
        <p:spPr>
          <a:xfrm>
            <a:off x="6182774" y="2637052"/>
            <a:ext cx="1296002" cy="1296002"/>
          </a:xfrm>
          <a:prstGeom prst="rect">
            <a:avLst/>
          </a:prstGeom>
          <a:ln w="12700">
            <a:miter lim="400000"/>
          </a:ln>
        </p:spPr>
      </p:pic>
      <p:grpSp>
        <p:nvGrpSpPr>
          <p:cNvPr id="276" name="Group 276"/>
          <p:cNvGrpSpPr/>
          <p:nvPr/>
        </p:nvGrpSpPr>
        <p:grpSpPr>
          <a:xfrm>
            <a:off x="7478771" y="2636907"/>
            <a:ext cx="2664300" cy="1296005"/>
            <a:chOff x="0" y="-1"/>
            <a:chExt cx="2664299" cy="1296004"/>
          </a:xfrm>
        </p:grpSpPr>
        <p:sp>
          <p:nvSpPr>
            <p:cNvPr id="274" name="Shape 274"/>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5" name="Shape 275"/>
            <p:cNvSpPr/>
            <p:nvPr/>
          </p:nvSpPr>
          <p:spPr>
            <a:xfrm>
              <a:off x="-1" y="322879"/>
              <a:ext cx="2664300"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Profile:</a:t>
              </a:r>
              <a:endParaRPr dirty="0">
                <a:solidFill>
                  <a:srgbClr val="000000"/>
                </a:solidFill>
                <a:latin typeface="Segoe UI Semilight"/>
                <a:ea typeface="Segoe UI Semilight"/>
                <a:cs typeface="Segoe UI Semilight"/>
                <a:sym typeface="Segoe UI Semilight"/>
              </a:endParaRPr>
            </a:p>
            <a:p>
              <a:pPr algn="ctr" defTabSz="914400">
                <a:defRPr>
                  <a:latin typeface="Segoe UI Light"/>
                  <a:ea typeface="Segoe UI Light"/>
                  <a:cs typeface="Segoe UI Light"/>
                  <a:sym typeface="Segoe UI Light"/>
                </a:defRPr>
              </a:pPr>
              <a:r>
                <a:rPr dirty="0">
                  <a:solidFill>
                    <a:srgbClr val="FFFFFF"/>
                  </a:solidFill>
                  <a:uFill>
                    <a:solidFill>
                      <a:srgbClr val="FFFFFF"/>
                    </a:solidFill>
                  </a:uFill>
                </a:rPr>
                <a:t>Chrissy LeMaire</a:t>
              </a:r>
              <a:endParaRPr dirty="0">
                <a:solidFill>
                  <a:srgbClr val="FFFFFF"/>
                </a:solidFill>
                <a:uFill>
                  <a:solidFill>
                    <a:srgbClr val="FFFFFF"/>
                  </a:solidFill>
                </a:uFill>
                <a:hlinkClick r:id="rId5"/>
              </a:endParaRPr>
            </a:p>
          </p:txBody>
        </p:sp>
      </p:grpSp>
      <p:pic>
        <p:nvPicPr>
          <p:cNvPr id="277" name="image6.png"/>
          <p:cNvPicPr>
            <a:picLocks noChangeAspect="1"/>
          </p:cNvPicPr>
          <p:nvPr/>
        </p:nvPicPr>
        <p:blipFill>
          <a:blip r:embed="rId6">
            <a:extLst/>
          </a:blip>
          <a:stretch>
            <a:fillRect/>
          </a:stretch>
        </p:blipFill>
        <p:spPr>
          <a:xfrm>
            <a:off x="6182774" y="4149075"/>
            <a:ext cx="1296002" cy="1296002"/>
          </a:xfrm>
          <a:prstGeom prst="rect">
            <a:avLst/>
          </a:prstGeom>
          <a:ln w="12700">
            <a:miter lim="400000"/>
          </a:ln>
        </p:spPr>
      </p:pic>
      <p:grpSp>
        <p:nvGrpSpPr>
          <p:cNvPr id="280" name="Group 280"/>
          <p:cNvGrpSpPr/>
          <p:nvPr/>
        </p:nvGrpSpPr>
        <p:grpSpPr>
          <a:xfrm>
            <a:off x="7478772" y="4149075"/>
            <a:ext cx="2664300" cy="1296005"/>
            <a:chOff x="0" y="0"/>
            <a:chExt cx="2664299" cy="1296004"/>
          </a:xfrm>
        </p:grpSpPr>
        <p:sp>
          <p:nvSpPr>
            <p:cNvPr id="278" name="Shape 278"/>
            <p:cNvSpPr/>
            <p:nvPr/>
          </p:nvSpPr>
          <p:spPr>
            <a:xfrm>
              <a:off x="-1" y="-1"/>
              <a:ext cx="2664301" cy="1296006"/>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79" name="Shape 279"/>
            <p:cNvSpPr/>
            <p:nvPr/>
          </p:nvSpPr>
          <p:spPr>
            <a:xfrm>
              <a:off x="-1" y="43480"/>
              <a:ext cx="2664301" cy="1209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Tech:</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uFill>
                    <a:solidFill>
                      <a:srgbClr val="FFFFFF"/>
                    </a:solidFill>
                  </a:uFill>
                </a:rPr>
                <a:t>netnerds.net</a:t>
              </a:r>
              <a:endParaRPr dirty="0">
                <a:uFill>
                  <a:solidFill>
                    <a:srgbClr val="FFFFFF"/>
                  </a:solidFill>
                </a:uFill>
                <a:hlinkClick r:id="rId7"/>
              </a:endParaRPr>
            </a:p>
            <a:p>
              <a:pPr algn="ctr" defTabSz="914400">
                <a:defRPr>
                  <a:solidFill>
                    <a:srgbClr val="FFFFFF"/>
                  </a:solidFill>
                  <a:latin typeface="Segoe UI Light"/>
                  <a:ea typeface="Segoe UI Light"/>
                  <a:cs typeface="Segoe UI Light"/>
                  <a:sym typeface="Segoe UI Light"/>
                </a:defRPr>
              </a:pPr>
              <a:r>
                <a:rPr dirty="0"/>
                <a:t>Food:</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solidFill>
                    <a:schemeClr val="bg1"/>
                  </a:solidFill>
                  <a:uFill>
                    <a:solidFill>
                      <a:srgbClr val="FFFFFF"/>
                    </a:solidFill>
                  </a:uFill>
                </a:rPr>
                <a:t>RealCajunRecipes.com</a:t>
              </a:r>
              <a:endParaRPr dirty="0">
                <a:solidFill>
                  <a:schemeClr val="bg1"/>
                </a:solidFill>
                <a:uFill>
                  <a:solidFill>
                    <a:srgbClr val="FFFFFF"/>
                  </a:solidFill>
                </a:uFill>
                <a:hlinkClick r:id="rId8"/>
              </a:endParaRPr>
            </a:p>
          </p:txBody>
        </p:sp>
      </p:grpSp>
      <p:grpSp>
        <p:nvGrpSpPr>
          <p:cNvPr id="283" name="Group 283"/>
          <p:cNvGrpSpPr/>
          <p:nvPr/>
        </p:nvGrpSpPr>
        <p:grpSpPr>
          <a:xfrm>
            <a:off x="2956639" y="4149073"/>
            <a:ext cx="2918192" cy="1296006"/>
            <a:chOff x="-1" y="-2"/>
            <a:chExt cx="2918191" cy="1296005"/>
          </a:xfrm>
        </p:grpSpPr>
        <p:sp>
          <p:nvSpPr>
            <p:cNvPr id="281" name="Shape 281"/>
            <p:cNvSpPr/>
            <p:nvPr/>
          </p:nvSpPr>
          <p:spPr>
            <a:xfrm>
              <a:off x="-1" y="-2"/>
              <a:ext cx="2918191"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r>
                <a:rPr lang="en-US" sz="2400" dirty="0">
                  <a:solidFill>
                    <a:schemeClr val="bg1"/>
                  </a:solidFill>
                </a:rPr>
                <a:t>@cl</a:t>
              </a:r>
              <a:endParaRPr sz="2400" dirty="0">
                <a:solidFill>
                  <a:schemeClr val="bg1"/>
                </a:solidFill>
              </a:endParaRPr>
            </a:p>
          </p:txBody>
        </p:sp>
        <p:sp>
          <p:nvSpPr>
            <p:cNvPr id="282" name="Shape 282"/>
            <p:cNvSpPr/>
            <p:nvPr/>
          </p:nvSpPr>
          <p:spPr>
            <a:xfrm>
              <a:off x="-1" y="418129"/>
              <a:ext cx="2918191" cy="4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defTabSz="914400">
                <a:defRPr sz="2400" u="sng">
                  <a:solidFill>
                    <a:srgbClr val="FFFFFF"/>
                  </a:solidFill>
                  <a:uFill>
                    <a:solidFill>
                      <a:srgbClr val="FFFFFF"/>
                    </a:solidFill>
                  </a:uFill>
                  <a:latin typeface="Segoe UI Light"/>
                  <a:ea typeface="Segoe UI Light"/>
                  <a:cs typeface="Segoe UI Light"/>
                  <a:sym typeface="Segoe UI Light"/>
                  <a:hlinkClick r:id="rId9"/>
                </a:defRPr>
              </a:lvl1pPr>
            </a:lstStyle>
            <a:p>
              <a:pPr>
                <a:defRPr u="none">
                  <a:uFillTx/>
                </a:defRPr>
              </a:pPr>
              <a:endParaRPr dirty="0">
                <a:solidFill>
                  <a:schemeClr val="bg1"/>
                </a:solidFill>
                <a:uFill>
                  <a:solidFill>
                    <a:srgbClr val="FFFFFF"/>
                  </a:solidFill>
                </a:uFill>
                <a:hlinkClick r:id="rId9"/>
              </a:endParaRPr>
            </a:p>
          </p:txBody>
        </p:sp>
      </p:grpSp>
      <p:pic>
        <p:nvPicPr>
          <p:cNvPr id="284" name="image7.png"/>
          <p:cNvPicPr>
            <a:picLocks noChangeAspect="1"/>
          </p:cNvPicPr>
          <p:nvPr/>
        </p:nvPicPr>
        <p:blipFill>
          <a:blip r:embed="rId10">
            <a:extLst/>
          </a:blip>
          <a:stretch>
            <a:fillRect/>
          </a:stretch>
        </p:blipFill>
        <p:spPr>
          <a:xfrm>
            <a:off x="2067972" y="4149075"/>
            <a:ext cx="1296003" cy="1296002"/>
          </a:xfrm>
          <a:prstGeom prst="rect">
            <a:avLst/>
          </a:prstGeom>
          <a:ln w="12700">
            <a:miter lim="400000"/>
          </a:ln>
        </p:spPr>
      </p:pic>
      <p:sp>
        <p:nvSpPr>
          <p:cNvPr id="285" name="Shape 285"/>
          <p:cNvSpPr/>
          <p:nvPr/>
        </p:nvSpPr>
        <p:spPr>
          <a:xfrm>
            <a:off x="1932402" y="1393706"/>
            <a:ext cx="7920882" cy="7772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t>Chrissy LeMaire, Microsoft PowerShell MVP</a:t>
            </a:r>
            <a:endParaRPr>
              <a:solidFill>
                <a:srgbClr val="000000"/>
              </a:solidFill>
            </a:endParaRPr>
          </a:p>
          <a:p>
            <a:pPr algn="ctr">
              <a:defRPr sz="1500">
                <a:latin typeface="Segoe UI Semilight"/>
                <a:ea typeface="Segoe UI Semilight"/>
                <a:cs typeface="Segoe UI Semilight"/>
                <a:sym typeface="Segoe UI Semilight"/>
              </a:defRPr>
            </a:pPr>
            <a:r>
              <a:t>Sr. Systems Engineer/DBA for General Dynamics IT at NATO Special Ops HQ in Belgium</a:t>
            </a:r>
            <a:endParaRPr>
              <a:solidFill>
                <a:srgbClr val="000000"/>
              </a:solidFill>
            </a:endParaRPr>
          </a:p>
          <a:p>
            <a:pPr algn="ctr">
              <a:defRPr sz="1500">
                <a:latin typeface="Segoe UI Semilight"/>
                <a:ea typeface="Segoe UI Semilight"/>
                <a:cs typeface="Segoe UI Semilight"/>
                <a:sym typeface="Segoe UI Semilight"/>
              </a:defRPr>
            </a:pPr>
            <a:r>
              <a:t>SQL Server since 1999 and PowerShell since 2005</a:t>
            </a:r>
          </a:p>
        </p:txBody>
      </p:sp>
      <p:sp>
        <p:nvSpPr>
          <p:cNvPr id="286" name="Shape 2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grpSp>
        <p:nvGrpSpPr>
          <p:cNvPr id="293" name="Group 293"/>
          <p:cNvGrpSpPr/>
          <p:nvPr/>
        </p:nvGrpSpPr>
        <p:grpSpPr>
          <a:xfrm>
            <a:off x="1806875" y="4071609"/>
            <a:ext cx="2806759" cy="2016228"/>
            <a:chOff x="0" y="0"/>
            <a:chExt cx="2806757" cy="2016226"/>
          </a:xfrm>
        </p:grpSpPr>
        <p:pic>
          <p:nvPicPr>
            <p:cNvPr id="289" name="image8.png"/>
            <p:cNvPicPr>
              <a:picLocks noChangeAspect="1"/>
            </p:cNvPicPr>
            <p:nvPr/>
          </p:nvPicPr>
          <p:blipFill>
            <a:blip r:embed="rId3">
              <a:extLst/>
            </a:blip>
            <a:stretch>
              <a:fillRect/>
            </a:stretch>
          </p:blipFill>
          <p:spPr>
            <a:xfrm>
              <a:off x="1529216" y="687753"/>
              <a:ext cx="934001" cy="868540"/>
            </a:xfrm>
            <a:prstGeom prst="rect">
              <a:avLst/>
            </a:prstGeom>
            <a:ln w="12700" cap="flat">
              <a:noFill/>
              <a:miter lim="400000"/>
            </a:ln>
            <a:effectLst/>
          </p:spPr>
        </p:pic>
        <p:sp>
          <p:nvSpPr>
            <p:cNvPr id="290" name="Shape 290"/>
            <p:cNvSpPr/>
            <p:nvPr/>
          </p:nvSpPr>
          <p:spPr>
            <a:xfrm>
              <a:off x="47154" y="-1"/>
              <a:ext cx="2759604"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p>
              <a:pPr algn="ctr">
                <a:defRPr>
                  <a:latin typeface="Segoe UI Semilight"/>
                  <a:ea typeface="Segoe UI Semilight"/>
                  <a:cs typeface="Segoe UI Semilight"/>
                  <a:sym typeface="Segoe UI Semilight"/>
                </a:defRPr>
              </a:pPr>
              <a:r>
                <a:t>Resource Requirements /</a:t>
              </a:r>
              <a:endParaRPr>
                <a:solidFill>
                  <a:srgbClr val="000000"/>
                </a:solidFill>
              </a:endParaRPr>
            </a:p>
            <a:p>
              <a:pPr algn="ctr">
                <a:defRPr>
                  <a:latin typeface="Segoe UI Semilight"/>
                  <a:ea typeface="Segoe UI Semilight"/>
                  <a:cs typeface="Segoe UI Semilight"/>
                  <a:sym typeface="Segoe UI Semilight"/>
                </a:defRPr>
              </a:pPr>
              <a:r>
                <a:t>Best Practices</a:t>
              </a:r>
            </a:p>
          </p:txBody>
        </p:sp>
        <p:pic>
          <p:nvPicPr>
            <p:cNvPr id="291" name="image9.png"/>
            <p:cNvPicPr>
              <a:picLocks noChangeAspect="1"/>
            </p:cNvPicPr>
            <p:nvPr/>
          </p:nvPicPr>
          <p:blipFill>
            <a:blip r:embed="rId4">
              <a:extLst/>
            </a:blip>
            <a:stretch>
              <a:fillRect/>
            </a:stretch>
          </p:blipFill>
          <p:spPr>
            <a:xfrm>
              <a:off x="737005" y="1133178"/>
              <a:ext cx="936944" cy="883049"/>
            </a:xfrm>
            <a:prstGeom prst="rect">
              <a:avLst/>
            </a:prstGeom>
            <a:ln w="12700" cap="flat">
              <a:noFill/>
              <a:miter lim="400000"/>
            </a:ln>
            <a:effectLst/>
          </p:spPr>
        </p:pic>
        <p:pic>
          <p:nvPicPr>
            <p:cNvPr id="292" name="image10.png"/>
            <p:cNvPicPr>
              <a:picLocks noChangeAspect="1"/>
            </p:cNvPicPr>
            <p:nvPr/>
          </p:nvPicPr>
          <p:blipFill>
            <a:blip r:embed="rId5">
              <a:extLst/>
            </a:blip>
            <a:stretch>
              <a:fillRect/>
            </a:stretch>
          </p:blipFill>
          <p:spPr>
            <a:xfrm>
              <a:off x="-1" y="700617"/>
              <a:ext cx="927433" cy="874086"/>
            </a:xfrm>
            <a:prstGeom prst="rect">
              <a:avLst/>
            </a:prstGeom>
            <a:ln w="12700" cap="flat">
              <a:noFill/>
              <a:miter lim="400000"/>
            </a:ln>
            <a:effectLst/>
          </p:spPr>
        </p:pic>
      </p:grpSp>
      <p:grpSp>
        <p:nvGrpSpPr>
          <p:cNvPr id="296" name="Group 296"/>
          <p:cNvGrpSpPr/>
          <p:nvPr/>
        </p:nvGrpSpPr>
        <p:grpSpPr>
          <a:xfrm>
            <a:off x="1716776" y="1522311"/>
            <a:ext cx="2890872" cy="2233361"/>
            <a:chOff x="0" y="0"/>
            <a:chExt cx="2890870" cy="2233359"/>
          </a:xfrm>
        </p:grpSpPr>
        <p:sp>
          <p:nvSpPr>
            <p:cNvPr id="294" name="Shape 294"/>
            <p:cNvSpPr/>
            <p:nvPr/>
          </p:nvSpPr>
          <p:spPr>
            <a:xfrm>
              <a:off x="0" y="0"/>
              <a:ext cx="2890871" cy="37083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Misconfigured SQL Servers</a:t>
              </a:r>
            </a:p>
          </p:txBody>
        </p:sp>
        <p:pic>
          <p:nvPicPr>
            <p:cNvPr id="295" name="image11.png"/>
            <p:cNvPicPr>
              <a:picLocks noChangeAspect="1"/>
            </p:cNvPicPr>
            <p:nvPr/>
          </p:nvPicPr>
          <p:blipFill>
            <a:blip r:embed="rId6">
              <a:extLst/>
            </a:blip>
            <a:stretch>
              <a:fillRect/>
            </a:stretch>
          </p:blipFill>
          <p:spPr>
            <a:xfrm>
              <a:off x="395336" y="366194"/>
              <a:ext cx="1800479" cy="1867166"/>
            </a:xfrm>
            <a:prstGeom prst="rect">
              <a:avLst/>
            </a:prstGeom>
            <a:ln w="12700" cap="flat">
              <a:noFill/>
              <a:miter lim="400000"/>
            </a:ln>
            <a:effectLst/>
          </p:spPr>
        </p:pic>
      </p:grpSp>
      <p:grpSp>
        <p:nvGrpSpPr>
          <p:cNvPr id="299" name="Group 299"/>
          <p:cNvGrpSpPr/>
          <p:nvPr/>
        </p:nvGrpSpPr>
        <p:grpSpPr>
          <a:xfrm>
            <a:off x="5539568" y="1987144"/>
            <a:ext cx="1589928" cy="3217645"/>
            <a:chOff x="0" y="0"/>
            <a:chExt cx="1589927" cy="3217643"/>
          </a:xfrm>
        </p:grpSpPr>
        <p:pic>
          <p:nvPicPr>
            <p:cNvPr id="297" name="image12.png"/>
            <p:cNvPicPr>
              <a:picLocks noChangeAspect="1"/>
            </p:cNvPicPr>
            <p:nvPr/>
          </p:nvPicPr>
          <p:blipFill>
            <a:blip r:embed="rId7">
              <a:extLst/>
            </a:blip>
            <a:stretch>
              <a:fillRect/>
            </a:stretch>
          </p:blipFill>
          <p:spPr>
            <a:xfrm>
              <a:off x="-1" y="448791"/>
              <a:ext cx="1589929" cy="2768852"/>
            </a:xfrm>
            <a:prstGeom prst="rect">
              <a:avLst/>
            </a:prstGeom>
            <a:ln w="12700" cap="flat">
              <a:noFill/>
              <a:miter lim="400000"/>
            </a:ln>
            <a:effectLst/>
          </p:spPr>
        </p:pic>
        <p:sp>
          <p:nvSpPr>
            <p:cNvPr id="298" name="Shape 298"/>
            <p:cNvSpPr/>
            <p:nvPr/>
          </p:nvSpPr>
          <p:spPr>
            <a:xfrm>
              <a:off x="19750" y="-1"/>
              <a:ext cx="1489356"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Consolidation</a:t>
              </a:r>
            </a:p>
          </p:txBody>
        </p:sp>
      </p:grpSp>
      <p:grpSp>
        <p:nvGrpSpPr>
          <p:cNvPr id="302" name="Group 302"/>
          <p:cNvGrpSpPr/>
          <p:nvPr/>
        </p:nvGrpSpPr>
        <p:grpSpPr>
          <a:xfrm>
            <a:off x="8238014" y="1522311"/>
            <a:ext cx="2429765" cy="1682632"/>
            <a:chOff x="0" y="0"/>
            <a:chExt cx="2429763" cy="1682631"/>
          </a:xfrm>
        </p:grpSpPr>
        <p:sp>
          <p:nvSpPr>
            <p:cNvPr id="300" name="Shape 300"/>
            <p:cNvSpPr/>
            <p:nvPr/>
          </p:nvSpPr>
          <p:spPr>
            <a:xfrm>
              <a:off x="0" y="0"/>
              <a:ext cx="2429764" cy="37083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Change in HA Strategy</a:t>
              </a:r>
            </a:p>
          </p:txBody>
        </p:sp>
        <p:pic>
          <p:nvPicPr>
            <p:cNvPr id="301" name="image13.png"/>
            <p:cNvPicPr>
              <a:picLocks noChangeAspect="1"/>
            </p:cNvPicPr>
            <p:nvPr/>
          </p:nvPicPr>
          <p:blipFill>
            <a:blip r:embed="rId8">
              <a:extLst/>
            </a:blip>
            <a:stretch>
              <a:fillRect/>
            </a:stretch>
          </p:blipFill>
          <p:spPr>
            <a:xfrm>
              <a:off x="499775" y="444205"/>
              <a:ext cx="1390848" cy="1238427"/>
            </a:xfrm>
            <a:prstGeom prst="rect">
              <a:avLst/>
            </a:prstGeom>
            <a:ln w="12700" cap="flat">
              <a:noFill/>
              <a:miter lim="400000"/>
            </a:ln>
            <a:effectLst/>
          </p:spPr>
        </p:pic>
      </p:grpSp>
      <p:grpSp>
        <p:nvGrpSpPr>
          <p:cNvPr id="306" name="Group 306"/>
          <p:cNvGrpSpPr/>
          <p:nvPr/>
        </p:nvGrpSpPr>
        <p:grpSpPr>
          <a:xfrm>
            <a:off x="8017711" y="4056515"/>
            <a:ext cx="3317487" cy="1899741"/>
            <a:chOff x="0" y="0"/>
            <a:chExt cx="3317485" cy="1899740"/>
          </a:xfrm>
        </p:grpSpPr>
        <p:pic>
          <p:nvPicPr>
            <p:cNvPr id="303" name="image14.png"/>
            <p:cNvPicPr>
              <a:picLocks noChangeAspect="1"/>
            </p:cNvPicPr>
            <p:nvPr/>
          </p:nvPicPr>
          <p:blipFill>
            <a:blip r:embed="rId9">
              <a:extLst/>
            </a:blip>
            <a:stretch>
              <a:fillRect/>
            </a:stretch>
          </p:blipFill>
          <p:spPr>
            <a:xfrm>
              <a:off x="257480" y="368057"/>
              <a:ext cx="2316051" cy="1400701"/>
            </a:xfrm>
            <a:prstGeom prst="rect">
              <a:avLst/>
            </a:prstGeom>
            <a:ln w="12700" cap="flat">
              <a:noFill/>
              <a:miter lim="400000"/>
            </a:ln>
            <a:effectLst/>
          </p:spPr>
        </p:pic>
        <p:sp>
          <p:nvSpPr>
            <p:cNvPr id="304" name="Shape 304"/>
            <p:cNvSpPr/>
            <p:nvPr/>
          </p:nvSpPr>
          <p:spPr>
            <a:xfrm>
              <a:off x="550188" y="-1"/>
              <a:ext cx="1933832"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a:latin typeface="Segoe UI Semilight"/>
                  <a:ea typeface="Segoe UI Semilight"/>
                  <a:cs typeface="Segoe UI Semilight"/>
                  <a:sym typeface="Segoe UI Semilight"/>
                </a:defRPr>
              </a:lvl1pPr>
            </a:lstStyle>
            <a:p>
              <a:r>
                <a:t>Platform Changes</a:t>
              </a:r>
            </a:p>
          </p:txBody>
        </p:sp>
        <p:sp>
          <p:nvSpPr>
            <p:cNvPr id="305" name="Shape 305"/>
            <p:cNvSpPr/>
            <p:nvPr/>
          </p:nvSpPr>
          <p:spPr>
            <a:xfrm>
              <a:off x="0" y="1630502"/>
              <a:ext cx="3317487" cy="269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200">
                  <a:latin typeface="Segoe UI Semilight"/>
                  <a:ea typeface="Segoe UI Semilight"/>
                  <a:cs typeface="Segoe UI Semilight"/>
                  <a:sym typeface="Segoe UI Semilight"/>
                </a:defRPr>
              </a:lvl1pPr>
            </a:lstStyle>
            <a:p>
              <a:r>
                <a:t>SQL Server, OS, hardware, virtualization, Azure</a:t>
              </a:r>
            </a:p>
          </p:txBody>
        </p:sp>
      </p:grpSp>
      <p:sp>
        <p:nvSpPr>
          <p:cNvPr id="307" name="Shape 307"/>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Why Migrate?</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4" name="Group 314"/>
          <p:cNvGrpSpPr/>
          <p:nvPr/>
        </p:nvGrpSpPr>
        <p:grpSpPr>
          <a:xfrm>
            <a:off x="1546382" y="1677653"/>
            <a:ext cx="8671309" cy="3314701"/>
            <a:chOff x="0" y="0"/>
            <a:chExt cx="8671308" cy="3314700"/>
          </a:xfrm>
        </p:grpSpPr>
        <p:sp>
          <p:nvSpPr>
            <p:cNvPr id="312" name="Shape 312"/>
            <p:cNvSpPr/>
            <p:nvPr/>
          </p:nvSpPr>
          <p:spPr>
            <a:xfrm>
              <a:off x="0" y="0"/>
              <a:ext cx="4660492" cy="33147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defRPr sz="2400">
                  <a:latin typeface="Segoe UI Semilight"/>
                  <a:ea typeface="Segoe UI Semilight"/>
                  <a:cs typeface="Segoe UI Semilight"/>
                  <a:sym typeface="Segoe UI Semilight"/>
                </a:defRPr>
              </a:pPr>
              <a:r>
                <a:rPr dirty="0"/>
                <a:t>Databases</a:t>
              </a:r>
              <a:endParaRPr dirty="0">
                <a:solidFill>
                  <a:srgbClr val="000000"/>
                </a:solidFill>
              </a:endParaRPr>
            </a:p>
            <a:p>
              <a:pPr>
                <a:defRPr sz="2400">
                  <a:latin typeface="Segoe UI Semilight"/>
                  <a:ea typeface="Segoe UI Semilight"/>
                  <a:cs typeface="Segoe UI Semilight"/>
                  <a:sym typeface="Segoe UI Semilight"/>
                </a:defRPr>
              </a:pPr>
              <a:r>
                <a:rPr dirty="0"/>
                <a:t>Logins</a:t>
              </a:r>
              <a:endParaRPr dirty="0">
                <a:solidFill>
                  <a:srgbClr val="000000"/>
                </a:solidFill>
              </a:endParaRPr>
            </a:p>
            <a:p>
              <a:pPr>
                <a:defRPr sz="2400">
                  <a:latin typeface="Segoe UI Semilight"/>
                  <a:ea typeface="Segoe UI Semilight"/>
                  <a:cs typeface="Segoe UI Semilight"/>
                  <a:sym typeface="Segoe UI Semilight"/>
                </a:defRPr>
              </a:pPr>
              <a:r>
                <a:rPr dirty="0"/>
                <a:t>Jobs &amp; Schedules</a:t>
              </a:r>
              <a:endParaRPr dirty="0">
                <a:solidFill>
                  <a:srgbClr val="000000"/>
                </a:solidFill>
              </a:endParaRPr>
            </a:p>
            <a:p>
              <a:pPr>
                <a:defRPr sz="2400">
                  <a:latin typeface="Segoe UI Semilight"/>
                  <a:ea typeface="Segoe UI Semilight"/>
                  <a:cs typeface="Segoe UI Semilight"/>
                  <a:sym typeface="Segoe UI Semilight"/>
                </a:defRPr>
              </a:pPr>
              <a:r>
                <a:rPr dirty="0"/>
                <a:t>Server Configurations</a:t>
              </a:r>
              <a:endParaRPr dirty="0">
                <a:solidFill>
                  <a:srgbClr val="000000"/>
                </a:solidFill>
              </a:endParaRPr>
            </a:p>
            <a:p>
              <a:pPr>
                <a:defRPr sz="2400">
                  <a:latin typeface="Segoe UI Semilight"/>
                  <a:ea typeface="Segoe UI Semilight"/>
                  <a:cs typeface="Segoe UI Semilight"/>
                  <a:sym typeface="Segoe UI Semilight"/>
                </a:defRPr>
              </a:pPr>
              <a:r>
                <a:rPr dirty="0"/>
                <a:t>Linked Servers</a:t>
              </a:r>
              <a:endParaRPr dirty="0">
                <a:solidFill>
                  <a:srgbClr val="000000"/>
                </a:solidFill>
              </a:endParaRPr>
            </a:p>
            <a:p>
              <a:pPr>
                <a:defRPr sz="2400">
                  <a:latin typeface="Segoe UI Semilight"/>
                  <a:ea typeface="Segoe UI Semilight"/>
                  <a:cs typeface="Segoe UI Semilight"/>
                  <a:sym typeface="Segoe UI Semilight"/>
                </a:defRPr>
              </a:pPr>
              <a:r>
                <a:rPr dirty="0"/>
                <a:t>Credentials</a:t>
              </a:r>
              <a:endParaRPr dirty="0">
                <a:solidFill>
                  <a:srgbClr val="000000"/>
                </a:solidFill>
              </a:endParaRPr>
            </a:p>
            <a:p>
              <a:pPr>
                <a:defRPr sz="2400">
                  <a:latin typeface="Segoe UI Semilight"/>
                  <a:ea typeface="Segoe UI Semilight"/>
                  <a:cs typeface="Segoe UI Semilight"/>
                  <a:sym typeface="Segoe UI Semilight"/>
                </a:defRPr>
              </a:pPr>
              <a:r>
                <a:rPr dirty="0"/>
                <a:t>Reporting Services</a:t>
              </a:r>
              <a:endParaRPr dirty="0">
                <a:solidFill>
                  <a:srgbClr val="000000"/>
                </a:solidFill>
              </a:endParaRPr>
            </a:p>
            <a:p>
              <a:pPr>
                <a:defRPr sz="2400">
                  <a:latin typeface="Segoe UI Semilight"/>
                  <a:ea typeface="Segoe UI Semilight"/>
                  <a:cs typeface="Segoe UI Semilight"/>
                  <a:sym typeface="Segoe UI Semilight"/>
                </a:defRPr>
              </a:pPr>
              <a:r>
                <a:rPr dirty="0"/>
                <a:t>Integration Services</a:t>
              </a:r>
              <a:endParaRPr dirty="0">
                <a:solidFill>
                  <a:srgbClr val="000000"/>
                </a:solidFill>
              </a:endParaRPr>
            </a:p>
            <a:p>
              <a:pPr>
                <a:defRPr sz="2400">
                  <a:latin typeface="Segoe UI Semilight"/>
                  <a:ea typeface="Segoe UI Semilight"/>
                  <a:cs typeface="Segoe UI Semilight"/>
                  <a:sym typeface="Segoe UI Semilight"/>
                </a:defRPr>
              </a:pPr>
              <a:r>
                <a:rPr dirty="0"/>
                <a:t>Maintenance objects</a:t>
              </a:r>
            </a:p>
          </p:txBody>
        </p:sp>
        <p:sp>
          <p:nvSpPr>
            <p:cNvPr id="313" name="Shape 313"/>
            <p:cNvSpPr/>
            <p:nvPr/>
          </p:nvSpPr>
          <p:spPr>
            <a:xfrm>
              <a:off x="4660489" y="0"/>
              <a:ext cx="4010820" cy="33147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a:defRPr sz="2400">
                  <a:latin typeface="Segoe UI Semilight"/>
                  <a:ea typeface="Segoe UI Semilight"/>
                  <a:cs typeface="Segoe UI Semilight"/>
                  <a:sym typeface="Segoe UI Semilight"/>
                </a:defRPr>
              </a:pPr>
              <a:r>
                <a:t>Availability Groups</a:t>
              </a:r>
              <a:endParaRPr>
                <a:solidFill>
                  <a:srgbClr val="000000"/>
                </a:solidFill>
              </a:endParaRPr>
            </a:p>
            <a:p>
              <a:pPr>
                <a:defRPr sz="2400">
                  <a:latin typeface="Segoe UI Semilight"/>
                  <a:ea typeface="Segoe UI Semilight"/>
                  <a:cs typeface="Segoe UI Semilight"/>
                  <a:sym typeface="Segoe UI Semilight"/>
                </a:defRPr>
              </a:pPr>
              <a:r>
                <a:t>Replication Settings</a:t>
              </a:r>
              <a:endParaRPr>
                <a:solidFill>
                  <a:srgbClr val="000000"/>
                </a:solidFill>
              </a:endParaRPr>
            </a:p>
            <a:p>
              <a:pPr>
                <a:defRPr sz="2400">
                  <a:latin typeface="Segoe UI Semilight"/>
                  <a:ea typeface="Segoe UI Semilight"/>
                  <a:cs typeface="Segoe UI Semilight"/>
                  <a:sym typeface="Segoe UI Semilight"/>
                </a:defRPr>
              </a:pPr>
              <a:r>
                <a:t>Central Management Server </a:t>
              </a:r>
              <a:endParaRPr>
                <a:solidFill>
                  <a:srgbClr val="000000"/>
                </a:solidFill>
              </a:endParaRPr>
            </a:p>
            <a:p>
              <a:pPr>
                <a:defRPr sz="2400">
                  <a:latin typeface="Segoe UI Semilight"/>
                  <a:ea typeface="Segoe UI Semilight"/>
                  <a:cs typeface="Segoe UI Semilight"/>
                  <a:sym typeface="Segoe UI Semilight"/>
                </a:defRPr>
              </a:pPr>
              <a:r>
                <a:t>Operators</a:t>
              </a:r>
              <a:endParaRPr>
                <a:solidFill>
                  <a:srgbClr val="000000"/>
                </a:solidFill>
              </a:endParaRPr>
            </a:p>
            <a:p>
              <a:pPr>
                <a:defRPr sz="2400">
                  <a:latin typeface="Segoe UI Semilight"/>
                  <a:ea typeface="Segoe UI Semilight"/>
                  <a:cs typeface="Segoe UI Semilight"/>
                  <a:sym typeface="Segoe UI Semilight"/>
                </a:defRPr>
              </a:pPr>
              <a:r>
                <a:t>Alerts</a:t>
              </a:r>
              <a:endParaRPr>
                <a:solidFill>
                  <a:srgbClr val="000000"/>
                </a:solidFill>
              </a:endParaRPr>
            </a:p>
            <a:p>
              <a:pPr>
                <a:defRPr sz="2400">
                  <a:latin typeface="Segoe UI Semilight"/>
                  <a:ea typeface="Segoe UI Semilight"/>
                  <a:cs typeface="Segoe UI Semilight"/>
                  <a:sym typeface="Segoe UI Semilight"/>
                </a:defRPr>
              </a:pPr>
              <a:r>
                <a:t>Proxies</a:t>
              </a:r>
              <a:endParaRPr>
                <a:solidFill>
                  <a:srgbClr val="000000"/>
                </a:solidFill>
              </a:endParaRPr>
            </a:p>
            <a:p>
              <a:pPr>
                <a:defRPr sz="2400">
                  <a:latin typeface="Segoe UI Semilight"/>
                  <a:ea typeface="Segoe UI Semilight"/>
                  <a:cs typeface="Segoe UI Semilight"/>
                  <a:sym typeface="Segoe UI Semilight"/>
                </a:defRPr>
              </a:pPr>
              <a:r>
                <a:t>Certificates</a:t>
              </a:r>
              <a:endParaRPr>
                <a:solidFill>
                  <a:srgbClr val="000000"/>
                </a:solidFill>
              </a:endParaRPr>
            </a:p>
            <a:p>
              <a:pPr>
                <a:defRPr sz="2400">
                  <a:latin typeface="Segoe UI Semilight"/>
                  <a:ea typeface="Segoe UI Semilight"/>
                  <a:cs typeface="Segoe UI Semilight"/>
                  <a:sym typeface="Segoe UI Semilight"/>
                </a:defRPr>
              </a:pPr>
              <a:r>
                <a:t>Policy Management</a:t>
              </a:r>
              <a:endParaRPr>
                <a:solidFill>
                  <a:srgbClr val="000000"/>
                </a:solidFill>
              </a:endParaRPr>
            </a:p>
            <a:p>
              <a:pPr>
                <a:defRPr sz="2400">
                  <a:latin typeface="Segoe UI Semilight"/>
                  <a:ea typeface="Segoe UI Semilight"/>
                  <a:cs typeface="Segoe UI Semilight"/>
                  <a:sym typeface="Segoe UI Semilight"/>
                </a:defRPr>
              </a:pPr>
              <a:r>
                <a:t>Resource Pools</a:t>
              </a:r>
            </a:p>
          </p:txBody>
        </p:sp>
      </p:grpSp>
      <p:sp>
        <p:nvSpPr>
          <p:cNvPr id="315" name="Shape 315"/>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16" name="Shape 31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17" name="Shape 317"/>
          <p:cNvSpPr/>
          <p:nvPr/>
        </p:nvSpPr>
        <p:spPr>
          <a:xfrm>
            <a:off x="3707903" y="6066647"/>
            <a:ext cx="1611984" cy="2692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defTabSz="914400">
              <a:defRPr sz="1200">
                <a:solidFill>
                  <a:srgbClr val="FFFFFF"/>
                </a:solidFill>
                <a:latin typeface="Segoe UI Light"/>
                <a:ea typeface="Segoe UI Light"/>
                <a:cs typeface="Segoe UI Light"/>
                <a:sym typeface="Segoe UI Light"/>
              </a:defRPr>
            </a:lvl1pPr>
          </a:lstStyle>
          <a:p>
            <a:r>
              <a:t>..not an exhaustive list</a:t>
            </a:r>
          </a:p>
        </p:txBody>
      </p:sp>
      <p:sp>
        <p:nvSpPr>
          <p:cNvPr id="318" name="Shape 31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What to migrate?</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23" name="Shape 323"/>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grpSp>
        <p:nvGrpSpPr>
          <p:cNvPr id="328" name="Group 328"/>
          <p:cNvGrpSpPr/>
          <p:nvPr/>
        </p:nvGrpSpPr>
        <p:grpSpPr>
          <a:xfrm>
            <a:off x="6386618" y="1400291"/>
            <a:ext cx="3843336" cy="2340869"/>
            <a:chOff x="0" y="0"/>
            <a:chExt cx="3843334" cy="2340867"/>
          </a:xfrm>
        </p:grpSpPr>
        <p:sp>
          <p:nvSpPr>
            <p:cNvPr id="324" name="Shape 324"/>
            <p:cNvSpPr/>
            <p:nvPr/>
          </p:nvSpPr>
          <p:spPr>
            <a:xfrm>
              <a:off x="-1" y="0"/>
              <a:ext cx="3843335" cy="2340868"/>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grpSp>
          <p:nvGrpSpPr>
            <p:cNvPr id="327" name="Group 327"/>
            <p:cNvGrpSpPr/>
            <p:nvPr/>
          </p:nvGrpSpPr>
          <p:grpSpPr>
            <a:xfrm>
              <a:off x="24784" y="15917"/>
              <a:ext cx="3783634" cy="2241182"/>
              <a:chOff x="0" y="0"/>
              <a:chExt cx="3783633" cy="2241180"/>
            </a:xfrm>
          </p:grpSpPr>
          <p:sp>
            <p:nvSpPr>
              <p:cNvPr id="325" name="Shape 325"/>
              <p:cNvSpPr/>
              <p:nvPr/>
            </p:nvSpPr>
            <p:spPr>
              <a:xfrm>
                <a:off x="-1" y="524143"/>
                <a:ext cx="3783634" cy="1717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defRPr sz="1400">
                    <a:solidFill>
                      <a:srgbClr val="FFFFFF"/>
                    </a:solidFill>
                    <a:latin typeface="Segoe UI Light"/>
                    <a:ea typeface="Segoe UI Light"/>
                    <a:cs typeface="Segoe UI Light"/>
                    <a:sym typeface="Segoe UI Light"/>
                  </a:defRPr>
                </a:pPr>
                <a:r>
                  <a:t>SIDs, passwords, server roles,</a:t>
                </a:r>
                <a:endParaRPr>
                  <a:solidFill>
                    <a:srgbClr val="000000"/>
                  </a:solidFill>
                  <a:latin typeface="Segoe UI Semilight"/>
                  <a:ea typeface="Segoe UI Semilight"/>
                  <a:cs typeface="Segoe UI Semilight"/>
                  <a:sym typeface="Segoe UI Semilight"/>
                </a:endParaRPr>
              </a:p>
              <a:p>
                <a:pPr algn="ctr" defTabSz="914400">
                  <a:defRPr sz="1400">
                    <a:solidFill>
                      <a:srgbClr val="FFFFFF"/>
                    </a:solidFill>
                    <a:latin typeface="Segoe UI Light"/>
                    <a:ea typeface="Segoe UI Light"/>
                    <a:cs typeface="Segoe UI Light"/>
                    <a:sym typeface="Segoe UI Light"/>
                  </a:defRPr>
                </a:pPr>
                <a:r>
                  <a:t>server permission sets, credential mapping, password complexity &amp; expiration, default db, owned databases, status, default language,</a:t>
                </a:r>
                <a:endParaRPr>
                  <a:solidFill>
                    <a:srgbClr val="000000"/>
                  </a:solidFill>
                  <a:latin typeface="Segoe UI Semilight"/>
                  <a:ea typeface="Segoe UI Semilight"/>
                  <a:cs typeface="Segoe UI Semilight"/>
                  <a:sym typeface="Segoe UI Semilight"/>
                </a:endParaRPr>
              </a:p>
              <a:p>
                <a:pPr algn="ctr" defTabSz="914400">
                  <a:defRPr sz="1200">
                    <a:solidFill>
                      <a:srgbClr val="FFFFFF"/>
                    </a:solidFill>
                    <a:latin typeface="Segoe UI Light"/>
                    <a:ea typeface="Segoe UI Light"/>
                    <a:cs typeface="Segoe UI Light"/>
                    <a:sym typeface="Segoe UI Light"/>
                  </a:defRPr>
                </a:pPr>
                <a:r>
                  <a:t>exists at destination, login type, destination login </a:t>
                </a:r>
                <a:br/>
                <a:r>
                  <a:rPr sz="1000"/>
                  <a:t>mode, version/hash compatibility, related objects like</a:t>
                </a:r>
                <a:br>
                  <a:rPr sz="1000"/>
                </a:br>
                <a:r>
                  <a:rPr sz="1000"/>
                  <a:t>jobs, can’t drop if schema owner or assigned a </a:t>
                </a:r>
                <a:br>
                  <a:rPr sz="1000"/>
                </a:br>
                <a:r>
                  <a:rPr sz="800"/>
                  <a:t>permission</a:t>
                </a:r>
                <a:r>
                  <a:rPr sz="1000"/>
                  <a:t> </a:t>
                </a:r>
                <a:r>
                  <a:rPr sz="800"/>
                  <a:t>set, does windows login exist at destination, </a:t>
                </a:r>
                <a:br>
                  <a:rPr sz="800"/>
                </a:br>
                <a:endParaRPr sz="800"/>
              </a:p>
            </p:txBody>
          </p:sp>
          <p:sp>
            <p:nvSpPr>
              <p:cNvPr id="326" name="Shape 326"/>
              <p:cNvSpPr/>
              <p:nvPr/>
            </p:nvSpPr>
            <p:spPr>
              <a:xfrm>
                <a:off x="1311233" y="0"/>
                <a:ext cx="1171294" cy="523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Logins</a:t>
                </a:r>
              </a:p>
            </p:txBody>
          </p:sp>
        </p:grpSp>
      </p:grpSp>
      <p:sp>
        <p:nvSpPr>
          <p:cNvPr id="329" name="Shape 329"/>
          <p:cNvSpPr/>
          <p:nvPr/>
        </p:nvSpPr>
        <p:spPr>
          <a:xfrm>
            <a:off x="7314712" y="3418395"/>
            <a:ext cx="2146604" cy="1803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defTabSz="914400">
              <a:lnSpc>
                <a:spcPct val="150000"/>
              </a:lnSpc>
              <a:defRPr sz="600">
                <a:solidFill>
                  <a:srgbClr val="FFFFFF"/>
                </a:solidFill>
                <a:latin typeface="Segoe UI Light"/>
                <a:ea typeface="Segoe UI Light"/>
                <a:cs typeface="Segoe UI Light"/>
                <a:sym typeface="Segoe UI Light"/>
              </a:defRPr>
            </a:lvl1pPr>
          </a:lstStyle>
          <a:p>
            <a:r>
              <a:t>skip built in accounts, certificate mapped, asymmetric keys,</a:t>
            </a:r>
          </a:p>
        </p:txBody>
      </p:sp>
      <p:grpSp>
        <p:nvGrpSpPr>
          <p:cNvPr id="333" name="Group 333"/>
          <p:cNvGrpSpPr/>
          <p:nvPr/>
        </p:nvGrpSpPr>
        <p:grpSpPr>
          <a:xfrm>
            <a:off x="2135130" y="1400293"/>
            <a:ext cx="3924375" cy="2340866"/>
            <a:chOff x="0" y="0"/>
            <a:chExt cx="3924374" cy="2340865"/>
          </a:xfrm>
        </p:grpSpPr>
        <p:sp>
          <p:nvSpPr>
            <p:cNvPr id="330" name="Shape 330"/>
            <p:cNvSpPr/>
            <p:nvPr/>
          </p:nvSpPr>
          <p:spPr>
            <a:xfrm>
              <a:off x="-1" y="-1"/>
              <a:ext cx="3924375" cy="2340867"/>
            </a:xfrm>
            <a:prstGeom prst="rect">
              <a:avLst/>
            </a:prstGeom>
            <a:solidFill>
              <a:srgbClr val="D83B0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31" name="Shape 331"/>
            <p:cNvSpPr/>
            <p:nvPr/>
          </p:nvSpPr>
          <p:spPr>
            <a:xfrm>
              <a:off x="934939" y="17107"/>
              <a:ext cx="1823465" cy="523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Databases</a:t>
              </a:r>
            </a:p>
          </p:txBody>
        </p:sp>
        <p:sp>
          <p:nvSpPr>
            <p:cNvPr id="332" name="Shape 332"/>
            <p:cNvSpPr/>
            <p:nvPr/>
          </p:nvSpPr>
          <p:spPr>
            <a:xfrm>
              <a:off x="6443" y="544703"/>
              <a:ext cx="3863414" cy="17043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defRPr sz="1300">
                  <a:solidFill>
                    <a:srgbClr val="FFFFFF"/>
                  </a:solidFill>
                  <a:latin typeface="Segoe UI Light"/>
                  <a:ea typeface="Segoe UI Light"/>
                  <a:cs typeface="Segoe UI Light"/>
                  <a:sym typeface="Segoe UI Light"/>
                </a:defRPr>
              </a:pPr>
              <a:r>
                <a:t>Complex file structures, filestreams,</a:t>
              </a:r>
              <a:br/>
              <a:r>
                <a:t>full-text indexes, edition differences, version compatibility settings, server collation, mirroring, broker-enabled, trustworthy, read-only, owner</a:t>
              </a:r>
              <a:br/>
              <a:r>
                <a:rPr sz="1000"/>
                <a:t>Availability Groups, replication, associated logins, jobs, linked </a:t>
              </a:r>
              <a:br>
                <a:rPr sz="1000"/>
              </a:br>
              <a:r>
                <a:rPr sz="1000"/>
                <a:t>servers, post migration actions, reattach at source, set</a:t>
              </a:r>
              <a:br>
                <a:rPr sz="1000"/>
              </a:br>
              <a:r>
                <a:rPr sz="1000"/>
                <a:t>source read only, database state, log shipping, </a:t>
              </a:r>
              <a:br>
                <a:rPr sz="1000"/>
              </a:br>
              <a:r>
                <a:rPr sz="800"/>
                <a:t>currently connected users, is system db, exists at </a:t>
              </a:r>
              <a:br>
                <a:rPr sz="800"/>
              </a:br>
              <a:r>
                <a:rPr sz="800"/>
                <a:t>destination,, owner chaining, associated</a:t>
              </a:r>
              <a:br>
                <a:rPr sz="800"/>
              </a:br>
              <a:r>
                <a:rPr sz="600"/>
                <a:t>logins, jobs, certificates, packages, etc.</a:t>
              </a:r>
            </a:p>
          </p:txBody>
        </p:sp>
      </p:grpSp>
      <p:sp>
        <p:nvSpPr>
          <p:cNvPr id="334" name="Shape 334"/>
          <p:cNvSpPr/>
          <p:nvPr/>
        </p:nvSpPr>
        <p:spPr>
          <a:xfrm>
            <a:off x="362321" y="1008917"/>
            <a:ext cx="1870542" cy="370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solidFill>
                  <a:srgbClr val="737373"/>
                </a:solidFill>
                <a:latin typeface="Segoe UI Semilight"/>
                <a:ea typeface="Segoe UI Semilight"/>
                <a:cs typeface="Segoe UI Semilight"/>
                <a:sym typeface="Segoe UI Semilight"/>
              </a:defRPr>
            </a:lvl1pPr>
          </a:lstStyle>
          <a:p>
            <a:r>
              <a:t> there are a few...</a:t>
            </a:r>
          </a:p>
        </p:txBody>
      </p:sp>
      <p:grpSp>
        <p:nvGrpSpPr>
          <p:cNvPr id="351" name="Group 351"/>
          <p:cNvGrpSpPr/>
          <p:nvPr/>
        </p:nvGrpSpPr>
        <p:grpSpPr>
          <a:xfrm>
            <a:off x="2119790" y="3850885"/>
            <a:ext cx="10125970" cy="2414020"/>
            <a:chOff x="0" y="0"/>
            <a:chExt cx="10125968" cy="2414019"/>
          </a:xfrm>
        </p:grpSpPr>
        <p:grpSp>
          <p:nvGrpSpPr>
            <p:cNvPr id="338" name="Group 338"/>
            <p:cNvGrpSpPr/>
            <p:nvPr/>
          </p:nvGrpSpPr>
          <p:grpSpPr>
            <a:xfrm>
              <a:off x="0" y="1225154"/>
              <a:ext cx="3941067" cy="1188864"/>
              <a:chOff x="0" y="0"/>
              <a:chExt cx="3941066" cy="1188863"/>
            </a:xfrm>
          </p:grpSpPr>
          <p:sp>
            <p:nvSpPr>
              <p:cNvPr id="335" name="Shape 335"/>
              <p:cNvSpPr/>
              <p:nvPr/>
            </p:nvSpPr>
            <p:spPr>
              <a:xfrm>
                <a:off x="16694" y="47117"/>
                <a:ext cx="3924373" cy="1141747"/>
              </a:xfrm>
              <a:prstGeom prst="rect">
                <a:avLst/>
              </a:prstGeom>
              <a:solidFill>
                <a:srgbClr val="737373"/>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36" name="Shape 336"/>
              <p:cNvSpPr/>
              <p:nvPr/>
            </p:nvSpPr>
            <p:spPr>
              <a:xfrm>
                <a:off x="7495" y="-1"/>
                <a:ext cx="3909381" cy="764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defRPr sz="2800">
                    <a:solidFill>
                      <a:srgbClr val="FFFFFF"/>
                    </a:solidFill>
                    <a:latin typeface="Segoe UI Light"/>
                    <a:ea typeface="Segoe UI Light"/>
                    <a:cs typeface="Segoe UI Light"/>
                    <a:sym typeface="Segoe UI Light"/>
                  </a:defRPr>
                </a:pPr>
                <a:r>
                  <a:t>Server Configs</a:t>
                </a:r>
                <a:endParaRPr>
                  <a:solidFill>
                    <a:srgbClr val="000000"/>
                  </a:solidFill>
                  <a:latin typeface="Segoe UI Semilight"/>
                  <a:ea typeface="Segoe UI Semilight"/>
                  <a:cs typeface="Segoe UI Semilight"/>
                  <a:sym typeface="Segoe UI Semilight"/>
                </a:endParaRPr>
              </a:p>
              <a:p>
                <a:pPr algn="ctr" defTabSz="914400">
                  <a:defRPr sz="1600">
                    <a:solidFill>
                      <a:srgbClr val="FFFFFF"/>
                    </a:solidFill>
                    <a:latin typeface="Segoe UI Light"/>
                    <a:ea typeface="Segoe UI Light"/>
                    <a:cs typeface="Segoe UI Light"/>
                    <a:sym typeface="Segoe UI Light"/>
                  </a:defRPr>
                </a:pPr>
                <a:r>
                  <a:t>(sp_configure)</a:t>
                </a:r>
              </a:p>
            </p:txBody>
          </p:sp>
          <p:sp>
            <p:nvSpPr>
              <p:cNvPr id="337" name="Shape 337"/>
              <p:cNvSpPr/>
              <p:nvPr/>
            </p:nvSpPr>
            <p:spPr>
              <a:xfrm>
                <a:off x="0" y="729968"/>
                <a:ext cx="3916877" cy="447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p>
                <a:pPr algn="ctr" defTabSz="914400">
                  <a:defRPr sz="1200">
                    <a:solidFill>
                      <a:srgbClr val="FFFFFF"/>
                    </a:solidFill>
                    <a:latin typeface="Segoe UI Light"/>
                    <a:ea typeface="Segoe UI Light"/>
                    <a:cs typeface="Segoe UI Light"/>
                    <a:sym typeface="Segoe UI Light"/>
                  </a:defRPr>
                </a:pPr>
                <a:r>
                  <a:t>Edition differences (Enterprise -&gt; Std.)</a:t>
                </a:r>
                <a:br/>
                <a:r>
                  <a:t>Version differences</a:t>
                </a:r>
              </a:p>
            </p:txBody>
          </p:sp>
        </p:grpSp>
        <p:sp>
          <p:nvSpPr>
            <p:cNvPr id="339" name="Shape 339"/>
            <p:cNvSpPr/>
            <p:nvPr/>
          </p:nvSpPr>
          <p:spPr>
            <a:xfrm>
              <a:off x="4283176" y="1272273"/>
              <a:ext cx="3843335" cy="1141747"/>
            </a:xfrm>
            <a:prstGeom prst="rect">
              <a:avLst/>
            </a:prstGeom>
            <a:solidFill>
              <a:srgbClr val="5C2D9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grpSp>
          <p:nvGrpSpPr>
            <p:cNvPr id="343" name="Group 343"/>
            <p:cNvGrpSpPr/>
            <p:nvPr/>
          </p:nvGrpSpPr>
          <p:grpSpPr>
            <a:xfrm>
              <a:off x="4258816" y="0"/>
              <a:ext cx="3857552" cy="2286081"/>
              <a:chOff x="0" y="0"/>
              <a:chExt cx="3857550" cy="2286080"/>
            </a:xfrm>
          </p:grpSpPr>
          <p:sp>
            <p:nvSpPr>
              <p:cNvPr id="340" name="Shape 340"/>
              <p:cNvSpPr/>
              <p:nvPr/>
            </p:nvSpPr>
            <p:spPr>
              <a:xfrm>
                <a:off x="24845" y="-1"/>
                <a:ext cx="3826540" cy="1161904"/>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41" name="Shape 341"/>
              <p:cNvSpPr/>
              <p:nvPr/>
            </p:nvSpPr>
            <p:spPr>
              <a:xfrm>
                <a:off x="7335" y="1240378"/>
                <a:ext cx="3624488" cy="5229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lvl1pPr algn="ctr" defTabSz="914400">
                  <a:defRPr sz="2800">
                    <a:solidFill>
                      <a:srgbClr val="FFFFFF"/>
                    </a:solidFill>
                    <a:latin typeface="Segoe UI Light"/>
                    <a:ea typeface="Segoe UI Light"/>
                    <a:cs typeface="Segoe UI Light"/>
                    <a:sym typeface="Segoe UI Light"/>
                  </a:defRPr>
                </a:lvl1pPr>
              </a:lstStyle>
              <a:p>
                <a:r>
                  <a:t> Connstrings</a:t>
                </a:r>
              </a:p>
            </p:txBody>
          </p:sp>
          <p:sp>
            <p:nvSpPr>
              <p:cNvPr id="342" name="Shape 342"/>
              <p:cNvSpPr/>
              <p:nvPr/>
            </p:nvSpPr>
            <p:spPr>
              <a:xfrm>
                <a:off x="-1" y="1712360"/>
                <a:ext cx="3857552" cy="5737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p>
                <a:pPr algn="ctr" defTabSz="914400">
                  <a:defRPr sz="1600">
                    <a:solidFill>
                      <a:srgbClr val="FFFFFF"/>
                    </a:solidFill>
                    <a:latin typeface="Segoe UI Light"/>
                    <a:ea typeface="Segoe UI Light"/>
                    <a:cs typeface="Segoe UI Light"/>
                    <a:sym typeface="Segoe UI Light"/>
                  </a:defRPr>
                </a:pPr>
                <a:r>
                  <a:t>Which applications &amp; logins </a:t>
                </a:r>
                <a:br/>
                <a:r>
                  <a:t>are connecting from which hosts?</a:t>
                </a:r>
              </a:p>
            </p:txBody>
          </p:sp>
        </p:grpSp>
        <p:sp>
          <p:nvSpPr>
            <p:cNvPr id="344" name="Shape 344"/>
            <p:cNvSpPr/>
            <p:nvPr/>
          </p:nvSpPr>
          <p:spPr>
            <a:xfrm>
              <a:off x="4260982" y="41567"/>
              <a:ext cx="3915763" cy="5229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lvl1pPr algn="ctr" defTabSz="914400">
                <a:defRPr sz="2800">
                  <a:solidFill>
                    <a:srgbClr val="FFFFFF"/>
                  </a:solidFill>
                  <a:latin typeface="Segoe UI Light"/>
                  <a:ea typeface="Segoe UI Light"/>
                  <a:cs typeface="Segoe UI Light"/>
                  <a:sym typeface="Segoe UI Light"/>
                </a:defRPr>
              </a:lvl1pPr>
            </a:lstStyle>
            <a:p>
              <a:r>
                <a:t>Linked Servers</a:t>
              </a:r>
            </a:p>
          </p:txBody>
        </p:sp>
        <p:sp>
          <p:nvSpPr>
            <p:cNvPr id="345" name="Shape 345"/>
            <p:cNvSpPr/>
            <p:nvPr/>
          </p:nvSpPr>
          <p:spPr>
            <a:xfrm>
              <a:off x="4271226" y="513549"/>
              <a:ext cx="3905519" cy="5737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noAutofit/>
            </a:bodyPr>
            <a:lstStyle/>
            <a:p>
              <a:pPr algn="ctr" defTabSz="914400">
                <a:defRPr sz="1600">
                  <a:solidFill>
                    <a:srgbClr val="FFFFFF"/>
                  </a:solidFill>
                  <a:latin typeface="Segoe UI Light"/>
                  <a:ea typeface="Segoe UI Light"/>
                  <a:cs typeface="Segoe UI Light"/>
                  <a:sym typeface="Segoe UI Light"/>
                </a:defRPr>
              </a:pPr>
              <a:r>
                <a:t>OLEDB provider &amp; driver availability, </a:t>
              </a:r>
              <a:br/>
              <a:r>
                <a:t>local files, remote login passwords</a:t>
              </a:r>
            </a:p>
          </p:txBody>
        </p:sp>
        <p:grpSp>
          <p:nvGrpSpPr>
            <p:cNvPr id="349" name="Group 349"/>
            <p:cNvGrpSpPr/>
            <p:nvPr/>
          </p:nvGrpSpPr>
          <p:grpSpPr>
            <a:xfrm>
              <a:off x="21784" y="0"/>
              <a:ext cx="3917929" cy="1162546"/>
              <a:chOff x="0" y="0"/>
              <a:chExt cx="3917927" cy="1162545"/>
            </a:xfrm>
          </p:grpSpPr>
          <p:sp>
            <p:nvSpPr>
              <p:cNvPr id="346" name="Shape 346"/>
              <p:cNvSpPr/>
              <p:nvPr/>
            </p:nvSpPr>
            <p:spPr>
              <a:xfrm>
                <a:off x="1049" y="0"/>
                <a:ext cx="3909383" cy="1162546"/>
              </a:xfrm>
              <a:prstGeom prst="rect">
                <a:avLst/>
              </a:prstGeom>
              <a:solidFill>
                <a:srgbClr val="FF8C00"/>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347" name="Shape 347"/>
              <p:cNvSpPr/>
              <p:nvPr/>
            </p:nvSpPr>
            <p:spPr>
              <a:xfrm>
                <a:off x="0" y="41590"/>
                <a:ext cx="3917928" cy="523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defTabSz="914400">
                  <a:defRPr sz="2800">
                    <a:solidFill>
                      <a:srgbClr val="FFFFFF"/>
                    </a:solidFill>
                    <a:latin typeface="Segoe UI Light"/>
                    <a:ea typeface="Segoe UI Light"/>
                    <a:cs typeface="Segoe UI Light"/>
                    <a:sym typeface="Segoe UI Light"/>
                  </a:defRPr>
                </a:lvl1pPr>
              </a:lstStyle>
              <a:p>
                <a:r>
                  <a:t>SQL Agent Objects</a:t>
                </a:r>
              </a:p>
            </p:txBody>
          </p:sp>
          <p:sp>
            <p:nvSpPr>
              <p:cNvPr id="348" name="Shape 348"/>
              <p:cNvSpPr/>
              <p:nvPr/>
            </p:nvSpPr>
            <p:spPr>
              <a:xfrm>
                <a:off x="10248" y="513833"/>
                <a:ext cx="3907679"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defTabSz="914400">
                  <a:defRPr sz="1600">
                    <a:solidFill>
                      <a:srgbClr val="FFFFFF"/>
                    </a:solidFill>
                    <a:latin typeface="Segoe UI Light"/>
                    <a:ea typeface="Segoe UI Light"/>
                    <a:cs typeface="Segoe UI Light"/>
                    <a:sym typeface="Segoe UI Light"/>
                  </a:defRPr>
                </a:lvl1pPr>
              </a:lstStyle>
              <a:p>
                <a:r>
                  <a:t>related databases, logins, credentials, schedules, disabling on source</a:t>
                </a:r>
              </a:p>
            </p:txBody>
          </p:sp>
        </p:grpSp>
        <p:sp>
          <p:nvSpPr>
            <p:cNvPr id="350" name="Shape 350"/>
            <p:cNvSpPr/>
            <p:nvPr/>
          </p:nvSpPr>
          <p:spPr>
            <a:xfrm>
              <a:off x="8262583" y="2106239"/>
              <a:ext cx="1863386" cy="3073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defRPr sz="1400">
                  <a:solidFill>
                    <a:srgbClr val="737373"/>
                  </a:solidFill>
                  <a:latin typeface="Segoe UI Semilight"/>
                  <a:ea typeface="Segoe UI Semilight"/>
                  <a:cs typeface="Segoe UI Semilight"/>
                  <a:sym typeface="Segoe UI Semilight"/>
                </a:defRPr>
              </a:lvl1pPr>
            </a:lstStyle>
            <a:p>
              <a:r>
                <a:t>..not an exhaustive list</a:t>
              </a:r>
            </a:p>
          </p:txBody>
        </p:sp>
      </p:grpSp>
      <p:sp>
        <p:nvSpPr>
          <p:cNvPr id="352" name="Shape 35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Considerations</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57" name="Shape 357"/>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58" name="Shape 358"/>
          <p:cNvSpPr/>
          <p:nvPr/>
        </p:nvSpPr>
        <p:spPr>
          <a:xfrm>
            <a:off x="1792292" y="1353039"/>
            <a:ext cx="4129344" cy="4860286"/>
          </a:xfrm>
          <a:prstGeom prst="rect">
            <a:avLst/>
          </a:prstGeom>
          <a:solidFill>
            <a:schemeClr val="accent1"/>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59" name="Shape 359"/>
          <p:cNvSpPr/>
          <p:nvPr/>
        </p:nvSpPr>
        <p:spPr>
          <a:xfrm>
            <a:off x="1873582" y="1703477"/>
            <a:ext cx="3863879" cy="40030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Backup and restore</a:t>
            </a:r>
            <a:br/>
            <a:r>
              <a:t>- well-suited for many situations</a:t>
            </a:r>
            <a:br/>
            <a:r>
              <a:t>- solid and straightforward</a:t>
            </a:r>
            <a:br/>
            <a:r>
              <a:t>- labor intensive, but scriptable</a:t>
            </a:r>
            <a:br/>
            <a:endParaRPr/>
          </a:p>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Detach, copy, attach</a:t>
            </a:r>
            <a:br/>
            <a:r>
              <a:t>- solid, but labor intensive</a:t>
            </a:r>
            <a:br/>
            <a:r>
              <a:t>- drops some attributes</a:t>
            </a:r>
            <a:br/>
            <a:r>
              <a:t>- increased downtime</a:t>
            </a:r>
            <a:br/>
            <a:endParaRPr/>
          </a:p>
          <a:p>
            <a:pPr marL="514350" indent="-514350" defTabSz="914400">
              <a:buClr>
                <a:srgbClr val="FFFFFF"/>
              </a:buClr>
              <a:buSzPct val="100000"/>
              <a:buAutoNum type="arabicPeriod"/>
              <a:defRPr>
                <a:solidFill>
                  <a:srgbClr val="FFFFFF"/>
                </a:solidFill>
                <a:latin typeface="Segoe UI Light"/>
                <a:ea typeface="Segoe UI Light"/>
                <a:cs typeface="Segoe UI Light"/>
                <a:sym typeface="Segoe UI Light"/>
              </a:defRPr>
            </a:pPr>
            <a:r>
              <a:t>Import Export Data Wizard</a:t>
            </a:r>
            <a:br/>
            <a:r>
              <a:t>- slow</a:t>
            </a:r>
            <a:br/>
            <a:r>
              <a:t>- can be messy &amp; error prone</a:t>
            </a:r>
            <a:br/>
            <a:r>
              <a:t>- loses attributes and logins</a:t>
            </a:r>
          </a:p>
        </p:txBody>
      </p:sp>
      <p:sp>
        <p:nvSpPr>
          <p:cNvPr id="360" name="Shape 360"/>
          <p:cNvSpPr/>
          <p:nvPr/>
        </p:nvSpPr>
        <p:spPr>
          <a:xfrm>
            <a:off x="6266091" y="1353039"/>
            <a:ext cx="4129344" cy="4860286"/>
          </a:xfrm>
          <a:prstGeom prst="rect">
            <a:avLst/>
          </a:prstGeom>
          <a:solidFill>
            <a:srgbClr val="107C10"/>
          </a:solidFill>
          <a:ln w="12700">
            <a:miter lim="400000"/>
          </a:ln>
        </p:spPr>
        <p:txBody>
          <a:bodyPr lIns="146304" tIns="146304" rIns="146304" bIns="146304" anchor="ctr"/>
          <a:lstStyle/>
          <a:p>
            <a:pPr algn="ctr" defTabSz="914400">
              <a:defRPr>
                <a:solidFill>
                  <a:srgbClr val="FFFFFF"/>
                </a:solidFill>
                <a:latin typeface="Segoe UI Light"/>
                <a:ea typeface="Segoe UI Light"/>
                <a:cs typeface="Segoe UI Light"/>
                <a:sym typeface="Segoe UI Light"/>
              </a:defRPr>
            </a:pPr>
            <a:endParaRPr/>
          </a:p>
        </p:txBody>
      </p:sp>
      <p:sp>
        <p:nvSpPr>
          <p:cNvPr id="361" name="Shape 361"/>
          <p:cNvSpPr/>
          <p:nvPr/>
        </p:nvSpPr>
        <p:spPr>
          <a:xfrm>
            <a:off x="6377849" y="1678056"/>
            <a:ext cx="3736781" cy="42824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514350" indent="-514350" defTabSz="914400">
              <a:buClr>
                <a:srgbClr val="FFFFFF"/>
              </a:buClr>
              <a:buSzPct val="100000"/>
              <a:buAutoNum type="arabicPeriod" startAt="4"/>
              <a:defRPr>
                <a:solidFill>
                  <a:srgbClr val="FFFFFF"/>
                </a:solidFill>
                <a:latin typeface="Segoe UI Light"/>
                <a:ea typeface="Segoe UI Light"/>
                <a:cs typeface="Segoe UI Light"/>
                <a:sym typeface="Segoe UI Light"/>
              </a:defRPr>
            </a:pPr>
            <a:r>
              <a:t>Log Shipping</a:t>
            </a:r>
            <a:br/>
            <a:r>
              <a:t>- ideal for large databases</a:t>
            </a:r>
            <a:br/>
            <a:r>
              <a:t>- solid, but more complex</a:t>
            </a:r>
            <a:br/>
            <a:r>
              <a:t>- edition/version combo issues</a:t>
            </a:r>
          </a:p>
          <a:p>
            <a:pPr marL="514350" indent="-514350" defTabSz="914400">
              <a:buClr>
                <a:srgbClr val="FFFFFF"/>
              </a:buClr>
              <a:buSzPct val="100000"/>
              <a:buAutoNum type="arabicPeriod" startAt="4"/>
              <a:defRPr>
                <a:solidFill>
                  <a:srgbClr val="FFFFFF"/>
                </a:solidFill>
                <a:latin typeface="Segoe UI Light"/>
                <a:ea typeface="Segoe UI Light"/>
                <a:cs typeface="Segoe UI Light"/>
                <a:sym typeface="Segoe UI Light"/>
              </a:defRPr>
            </a:pPr>
            <a:endParaRPr/>
          </a:p>
          <a:p>
            <a:pPr marL="514350" indent="-514350" defTabSz="914400">
              <a:buClr>
                <a:srgbClr val="FFFFFF"/>
              </a:buClr>
              <a:buSzPct val="100000"/>
              <a:buAutoNum type="arabicPeriod" startAt="5"/>
              <a:defRPr>
                <a:solidFill>
                  <a:srgbClr val="FFFFFF"/>
                </a:solidFill>
                <a:latin typeface="Segoe UI Light"/>
                <a:ea typeface="Segoe UI Light"/>
                <a:cs typeface="Segoe UI Light"/>
                <a:sym typeface="Segoe UI Light"/>
              </a:defRPr>
            </a:pPr>
            <a:r>
              <a:t>Mirroring </a:t>
            </a:r>
            <a:br/>
            <a:r>
              <a:t>- ideal for large databases</a:t>
            </a:r>
            <a:br/>
            <a:r>
              <a:t>- complex</a:t>
            </a:r>
            <a:br/>
            <a:r>
              <a:t>- edition dependent</a:t>
            </a:r>
            <a:br/>
            <a:endParaRPr/>
          </a:p>
          <a:p>
            <a:pPr marL="514350" indent="-514350" defTabSz="914400">
              <a:buClr>
                <a:srgbClr val="FFFFFF"/>
              </a:buClr>
              <a:buSzPct val="100000"/>
              <a:buAutoNum type="arabicPeriod" startAt="5"/>
              <a:defRPr>
                <a:solidFill>
                  <a:srgbClr val="FFFFFF"/>
                </a:solidFill>
                <a:latin typeface="Segoe UI Light"/>
                <a:ea typeface="Segoe UI Light"/>
                <a:cs typeface="Segoe UI Light"/>
                <a:sym typeface="Segoe UI Light"/>
              </a:defRPr>
            </a:pPr>
            <a:r>
              <a:t>Copy Database Wizard</a:t>
            </a:r>
            <a:br/>
            <a:r>
              <a:t>- decent for small migrations</a:t>
            </a:r>
            <a:br/>
            <a:r>
              <a:t>- prone to errors</a:t>
            </a:r>
            <a:br/>
            <a:r>
              <a:t>- drops some attributes</a:t>
            </a:r>
            <a:br/>
            <a:r>
              <a:t>- dependencies often error out</a:t>
            </a:r>
          </a:p>
        </p:txBody>
      </p:sp>
      <p:sp>
        <p:nvSpPr>
          <p:cNvPr id="362" name="Shape 3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Database migration methods</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67" name="Shape 367"/>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
        <p:nvSpPr>
          <p:cNvPr id="368" name="Shape 36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Copy Database Wizard / Detach Attach demo</a:t>
            </a:r>
          </a:p>
        </p:txBody>
      </p:sp>
      <p:pic>
        <p:nvPicPr>
          <p:cNvPr id="369" name="media2.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07007" y="1211551"/>
            <a:ext cx="9344170" cy="5135187"/>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9"/>
                </p:tgtEl>
              </p:cMediaNode>
            </p:video>
          </p:childTnLst>
        </p:cTn>
      </p:par>
    </p:tnLst>
  </p:timing>
</p:sld>
</file>

<file path=ppt/theme/theme1.xml><?xml version="1.0" encoding="utf-8"?>
<a:theme xmlns:a="http://schemas.openxmlformats.org/drawingml/2006/main" name="Default">
  <a:themeElements>
    <a:clrScheme name="Default">
      <a:dk1>
        <a:srgbClr val="50505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TotalTime>
  <Words>2295</Words>
  <Application>Microsoft Office PowerPoint</Application>
  <PresentationFormat>Custom</PresentationFormat>
  <Paragraphs>391</Paragraphs>
  <Slides>17</Slides>
  <Notes>15</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Helvetica</vt:lpstr>
      <vt:lpstr>Helvetica Neue</vt:lpstr>
      <vt:lpstr>Segoe UI</vt:lpstr>
      <vt:lpstr>Segoe UI Light</vt:lpstr>
      <vt:lpstr>Segoe UI Semilight</vt:lpstr>
      <vt:lpstr>Default</vt:lpstr>
      <vt:lpstr>Simplifying SQL Server Migrations using PowerShell</vt:lpstr>
      <vt:lpstr>-WhatIf SQL Server migrations went more like this…</vt:lpstr>
      <vt:lpstr>Agenda</vt:lpstr>
      <vt:lpstr>whoami</vt:lpstr>
      <vt:lpstr>Why Migrate?</vt:lpstr>
      <vt:lpstr>What to migrate?</vt:lpstr>
      <vt:lpstr>Considerations</vt:lpstr>
      <vt:lpstr>Database migration methods</vt:lpstr>
      <vt:lpstr>Copy Database Wizard / Detach Attach demo</vt:lpstr>
      <vt:lpstr>Login migration methods</vt:lpstr>
      <vt:lpstr>Login migrating using sp_help_revlogin</vt:lpstr>
      <vt:lpstr>Migrating other stuff     </vt:lpstr>
      <vt:lpstr>How CMS Import/Export usually goes for me.</vt:lpstr>
      <vt:lpstr>        PowerShell, the better way.</vt:lpstr>
      <vt:lpstr>How to Get-Help</vt:lpstr>
      <vt:lpstr>Bonus Video! Fun with Out-Grid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Simplifying SQL Server Migrations using PowerShell</dc:title>
  <dc:creator>ctrlb</dc:creator>
  <cp:lastModifiedBy>ctrlb</cp:lastModifiedBy>
  <cp:revision>14</cp:revision>
  <dcterms:modified xsi:type="dcterms:W3CDTF">2017-01-11T23:25:19Z</dcterms:modified>
</cp:coreProperties>
</file>